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70" r:id="rId2"/>
    <p:sldMasterId id="2147483884" r:id="rId3"/>
  </p:sldMasterIdLst>
  <p:notesMasterIdLst>
    <p:notesMasterId r:id="rId35"/>
  </p:notesMasterIdLst>
  <p:handoutMasterIdLst>
    <p:handoutMasterId r:id="rId36"/>
  </p:handoutMasterIdLst>
  <p:sldIdLst>
    <p:sldId id="256" r:id="rId4"/>
    <p:sldId id="533" r:id="rId5"/>
    <p:sldId id="515" r:id="rId6"/>
    <p:sldId id="534" r:id="rId7"/>
    <p:sldId id="541" r:id="rId8"/>
    <p:sldId id="516" r:id="rId9"/>
    <p:sldId id="540" r:id="rId10"/>
    <p:sldId id="539" r:id="rId11"/>
    <p:sldId id="544" r:id="rId12"/>
    <p:sldId id="546" r:id="rId13"/>
    <p:sldId id="547" r:id="rId14"/>
    <p:sldId id="548" r:id="rId15"/>
    <p:sldId id="549" r:id="rId16"/>
    <p:sldId id="550" r:id="rId17"/>
    <p:sldId id="489" r:id="rId18"/>
    <p:sldId id="382" r:id="rId19"/>
    <p:sldId id="470" r:id="rId20"/>
    <p:sldId id="492" r:id="rId21"/>
    <p:sldId id="385" r:id="rId22"/>
    <p:sldId id="543" r:id="rId23"/>
    <p:sldId id="446" r:id="rId24"/>
    <p:sldId id="542" r:id="rId25"/>
    <p:sldId id="471" r:id="rId26"/>
    <p:sldId id="494" r:id="rId27"/>
    <p:sldId id="387" r:id="rId28"/>
    <p:sldId id="453" r:id="rId29"/>
    <p:sldId id="511" r:id="rId30"/>
    <p:sldId id="321" r:id="rId31"/>
    <p:sldId id="477" r:id="rId32"/>
    <p:sldId id="536" r:id="rId33"/>
    <p:sldId id="535" r:id="rId34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al Rostislav" initials="MR" lastIdx="14" clrIdx="0"/>
  <p:cmAuthor id="2" name="Fišerová Martina" initials="FM" lastIdx="1" clrIdx="1"/>
  <p:cmAuthor id="3" name="Jan Heřmánek" initials="J.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  <a:srgbClr val="00B19D"/>
    <a:srgbClr val="1D71B8"/>
    <a:srgbClr val="0432FF"/>
    <a:srgbClr val="2700DC"/>
    <a:srgbClr val="EA2E7A"/>
    <a:srgbClr val="783B83"/>
    <a:srgbClr val="8DC63F"/>
    <a:srgbClr val="AAD571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 autoAdjust="0"/>
    <p:restoredTop sz="89258" autoAdjust="0"/>
  </p:normalViewPr>
  <p:slideViewPr>
    <p:cSldViewPr snapToGrid="0">
      <p:cViewPr varScale="1">
        <p:scale>
          <a:sx n="77" d="100"/>
          <a:sy n="77" d="100"/>
        </p:scale>
        <p:origin x="109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46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82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270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1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63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803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106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72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b="0"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31356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Nadpis a svislý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16359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Svislý nadpis a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8086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Úvodní sním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4918" y="6079792"/>
            <a:ext cx="3874162" cy="8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948" y="420525"/>
            <a:ext cx="2392102" cy="239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696453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Úvodní snímek">
  <p:cSld name="2_Úvodní sníme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685799" y="695469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 b="1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142998" y="2317521"/>
            <a:ext cx="6858000" cy="154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4918" y="6056642"/>
            <a:ext cx="3874162" cy="8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948" y="3591538"/>
            <a:ext cx="2392102" cy="239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464075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Záhlaví části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36412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859732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Porovnání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164560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Jenom nadpi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571885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Prázdný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453549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sah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solidFill>
                  <a:srgbClr val="4C4C4C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>
                <a:solidFill>
                  <a:srgbClr val="4C4C4C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4C4C4C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49478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Úvodní snímek">
  <p:cSld name="1_Úvodní sníme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900743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Obrázek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486721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Nadpis a svislý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557391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Svislý nadpis a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906593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b="0"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497037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888" y="695469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918" y="607979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42187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effectLst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8A1F98-B760-AE40-BB7A-7C3A1655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7844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57EF51-3674-2346-A505-BFB4C7190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8680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95469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2317521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887" y="3866465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918" y="605664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2048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081535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35885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Úvodní snímek">
  <p:cSld name="2_Úvodní sníme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685799" y="695469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 b="1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142998" y="2317521"/>
            <a:ext cx="6858000" cy="154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4918" y="6056642"/>
            <a:ext cx="3874162" cy="8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948" y="3591538"/>
            <a:ext cx="2392102" cy="239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671534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597234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768683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615731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207454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353507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764993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09370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Záhlaví části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19436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56548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Porovnání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73750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Jenom nadpi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24706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sah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solidFill>
                  <a:srgbClr val="4C4C4C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>
                <a:solidFill>
                  <a:srgbClr val="4C4C4C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4C4C4C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67376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Obrázek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86535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D7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D09803C-109F-484A-83D6-FFACFBED6390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1EF0B5-C7E7-4D35-8DA3-8FBF269A8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4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6" r:id="rId8"/>
    <p:sldLayoutId id="2147483867" r:id="rId9"/>
    <p:sldLayoutId id="2147483868" r:id="rId10"/>
    <p:sldLayoutId id="2147483869" r:id="rId11"/>
  </p:sldLayoutIdLst>
  <p:transition spd="slow">
    <p:push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D7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715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1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98" r:id="rId12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B521AB-0A28-6B44-8E85-5B876EDAA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82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19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7.svg"/><Relationship Id="rId18" Type="http://schemas.openxmlformats.org/officeDocument/2006/relationships/image" Target="../media/image14.png"/><Relationship Id="rId3" Type="http://schemas.openxmlformats.org/officeDocument/2006/relationships/image" Target="../media/image51.svg"/><Relationship Id="rId21" Type="http://schemas.openxmlformats.org/officeDocument/2006/relationships/image" Target="../media/image19.svg"/><Relationship Id="rId7" Type="http://schemas.openxmlformats.org/officeDocument/2006/relationships/image" Target="../media/image31.svg"/><Relationship Id="rId12" Type="http://schemas.openxmlformats.org/officeDocument/2006/relationships/image" Target="../media/image56.png"/><Relationship Id="rId17" Type="http://schemas.openxmlformats.org/officeDocument/2006/relationships/image" Target="../media/image60.svg"/><Relationship Id="rId2" Type="http://schemas.openxmlformats.org/officeDocument/2006/relationships/image" Target="../media/image50.pn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26.svg"/><Relationship Id="rId5" Type="http://schemas.openxmlformats.org/officeDocument/2006/relationships/image" Target="../media/image53.svg"/><Relationship Id="rId15" Type="http://schemas.openxmlformats.org/officeDocument/2006/relationships/image" Target="../media/image29.svg"/><Relationship Id="rId23" Type="http://schemas.openxmlformats.org/officeDocument/2006/relationships/image" Target="../media/image13.svg"/><Relationship Id="rId10" Type="http://schemas.openxmlformats.org/officeDocument/2006/relationships/image" Target="../media/image55.png"/><Relationship Id="rId19" Type="http://schemas.openxmlformats.org/officeDocument/2006/relationships/image" Target="../media/image15.svg"/><Relationship Id="rId4" Type="http://schemas.openxmlformats.org/officeDocument/2006/relationships/image" Target="../media/image52.png"/><Relationship Id="rId9" Type="http://schemas.openxmlformats.org/officeDocument/2006/relationships/image" Target="../media/image17.svg"/><Relationship Id="rId14" Type="http://schemas.openxmlformats.org/officeDocument/2006/relationships/image" Target="../media/image58.png"/><Relationship Id="rId2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ks.crr.cz/" TargetMode="External"/><Relationship Id="rId2" Type="http://schemas.openxmlformats.org/officeDocument/2006/relationships/hyperlink" Target="http://www.irop.mmr.cz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685800" y="2696902"/>
            <a:ext cx="7772400" cy="116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cs-CZ" sz="3600" b="1" kern="12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IROP 2021 - 2027</a:t>
            </a:r>
            <a:endParaRPr sz="3600" dirty="0"/>
          </a:p>
        </p:txBody>
      </p:sp>
      <p:sp>
        <p:nvSpPr>
          <p:cNvPr id="109" name="Google Shape;109;p15"/>
          <p:cNvSpPr txBox="1"/>
          <p:nvPr/>
        </p:nvSpPr>
        <p:spPr>
          <a:xfrm>
            <a:off x="2241437" y="4975849"/>
            <a:ext cx="4520449" cy="45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Martina Fišerová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Řídicí orgán IROP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22. 4. 2021</a:t>
            </a: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02647" y="463513"/>
            <a:ext cx="81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aktivit v IROP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295294"/>
            <a:ext cx="789934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000" dirty="0"/>
          </a:p>
          <a:p>
            <a:pPr lvl="2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08701"/>
              </p:ext>
            </p:extLst>
          </p:nvPr>
        </p:nvGraphicFramePr>
        <p:xfrm>
          <a:off x="1524000" y="1295294"/>
          <a:ext cx="57141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60">
                  <a:extLst>
                    <a:ext uri="{9D8B030D-6E8A-4147-A177-3AD203B41FA5}">
                      <a16:colId xmlns:a16="http://schemas.microsoft.com/office/drawing/2014/main" val="1175224228"/>
                    </a:ext>
                  </a:extLst>
                </a:gridCol>
                <a:gridCol w="1996591">
                  <a:extLst>
                    <a:ext uri="{9D8B030D-6E8A-4147-A177-3AD203B41FA5}">
                      <a16:colId xmlns:a16="http://schemas.microsoft.com/office/drawing/2014/main" val="3498378558"/>
                    </a:ext>
                  </a:extLst>
                </a:gridCol>
                <a:gridCol w="693018">
                  <a:extLst>
                    <a:ext uri="{9D8B030D-6E8A-4147-A177-3AD203B41FA5}">
                      <a16:colId xmlns:a16="http://schemas.microsoft.com/office/drawing/2014/main" val="1777727087"/>
                    </a:ext>
                  </a:extLst>
                </a:gridCol>
                <a:gridCol w="1953929">
                  <a:extLst>
                    <a:ext uri="{9D8B030D-6E8A-4147-A177-3AD203B41FA5}">
                      <a16:colId xmlns:a16="http://schemas.microsoft.com/office/drawing/2014/main" val="239404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Aktivita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EFRR v Kč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322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 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MŠ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3 761 980 476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29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 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ZŠ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6 470 606 418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871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 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SŠ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3 310 542 818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919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 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neformální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zájmové vzděl.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752 396 095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038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 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speciální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školství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752 396 095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742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 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sociální bydlení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2 903 881 453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840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 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sociální služby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6 775 723 391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467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 4.3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paliativ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ní</a:t>
                      </a:r>
                      <a:r>
                        <a:rPr lang="cs-CZ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 hospicová  </a:t>
                      </a:r>
                    </a:p>
                    <a:p>
                      <a:pPr algn="l" fontAlgn="b"/>
                      <a:r>
                        <a:rPr lang="cs-CZ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péče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613 926 292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3382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 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památky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3 779 992 996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552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 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cestovní ruch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1 417 497 374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262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99731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1" r="1833"/>
          <a:stretch/>
        </p:blipFill>
        <p:spPr>
          <a:xfrm>
            <a:off x="0" y="0"/>
            <a:ext cx="9143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cs-CZ" sz="2400" dirty="0">
                <a:solidFill>
                  <a:srgbClr val="1D70B8"/>
                </a:solidFill>
              </a:rPr>
            </a:br>
            <a:br>
              <a:rPr lang="cs-CZ" sz="2400" dirty="0">
                <a:solidFill>
                  <a:srgbClr val="1D70B8"/>
                </a:solidFill>
              </a:rPr>
            </a:b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chemeClr val="accent4"/>
                </a:solidFill>
              </a:rPr>
              <a:t>Kulturní dědictví a cestovní ruch</a:t>
            </a:r>
            <a:endParaRPr lang="en-US" sz="2400" dirty="0">
              <a:solidFill>
                <a:schemeClr val="accent4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163522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2164"/>
            <a:ext cx="7886700" cy="919276"/>
          </a:xfrm>
        </p:spPr>
        <p:txBody>
          <a:bodyPr>
            <a:noAutofit/>
          </a:bodyPr>
          <a:lstStyle/>
          <a:p>
            <a:pPr algn="ctr"/>
            <a:br>
              <a:rPr lang="cs-CZ" sz="3200" dirty="0"/>
            </a:br>
            <a:r>
              <a:rPr lang="cs-CZ" sz="3200" dirty="0"/>
              <a:t>Specifický cíl 4.4</a:t>
            </a:r>
            <a:br>
              <a:rPr lang="cs-CZ" sz="3200" dirty="0"/>
            </a:br>
            <a:r>
              <a:rPr lang="cs-CZ" sz="3200" dirty="0"/>
              <a:t>Kulturní dědictví a cestovní ruch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42154"/>
            <a:ext cx="7886700" cy="466343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chemeClr val="tx2">
                    <a:lumMod val="50000"/>
                  </a:schemeClr>
                </a:solidFill>
              </a:rPr>
              <a:t>       Památky: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národní kulturní památky a památky z Indikativního seznamu UNESCO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(individuální projekty)</a:t>
            </a: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národní kulturní památky, kulturní památky a památky z Indikativního seznamu UNESCO 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(projekty ITI)</a:t>
            </a: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Revitalizace památek, expozice, depozitáře, návštěvnická centra, technické 	       zázemí, restaurování, ochrana a zabezpečení, restaurování, revitalizace, 	       parky u památek, parkoviště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Krajská, státní a obecní muzea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Knihovny vykonávající regionální funkce a základní knihovny se specializovaným knihovním fondem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4" name="Grafický objekt 3" descr="Scéna na hradě">
            <a:extLst>
              <a:ext uri="{FF2B5EF4-FFF2-40B4-BE49-F238E27FC236}">
                <a16:creationId xmlns:a16="http://schemas.microsoft.com/office/drawing/2014/main" id="{E26047D6-52D5-4C2D-8033-5467EE33D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699" y="1679801"/>
            <a:ext cx="280827" cy="280827"/>
          </a:xfrm>
          <a:prstGeom prst="rect">
            <a:avLst/>
          </a:prstGeom>
        </p:spPr>
      </p:pic>
      <p:pic>
        <p:nvPicPr>
          <p:cNvPr id="5" name="Grafický objekt 4" descr="Banka">
            <a:extLst>
              <a:ext uri="{FF2B5EF4-FFF2-40B4-BE49-F238E27FC236}">
                <a16:creationId xmlns:a16="http://schemas.microsoft.com/office/drawing/2014/main" id="{F2797961-4AC1-4E57-A4CE-9B1554B35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699" y="4503900"/>
            <a:ext cx="292868" cy="292868"/>
          </a:xfrm>
          <a:prstGeom prst="rect">
            <a:avLst/>
          </a:prstGeom>
        </p:spPr>
      </p:pic>
      <p:pic>
        <p:nvPicPr>
          <p:cNvPr id="6" name="Grafický objekt 5" descr="Knihy">
            <a:extLst>
              <a:ext uri="{FF2B5EF4-FFF2-40B4-BE49-F238E27FC236}">
                <a16:creationId xmlns:a16="http://schemas.microsoft.com/office/drawing/2014/main" id="{46FB2080-5BE8-4594-BFBC-472ABBF149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7699" y="5022374"/>
            <a:ext cx="262188" cy="2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1490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2164"/>
            <a:ext cx="7886700" cy="919276"/>
          </a:xfrm>
        </p:spPr>
        <p:txBody>
          <a:bodyPr>
            <a:noAutofit/>
          </a:bodyPr>
          <a:lstStyle/>
          <a:p>
            <a:pPr algn="ctr"/>
            <a:br>
              <a:rPr lang="cs-CZ" sz="3200" dirty="0"/>
            </a:br>
            <a:r>
              <a:rPr lang="cs-CZ" sz="3200" dirty="0"/>
              <a:t>Specifický cíl 4.4</a:t>
            </a:r>
            <a:br>
              <a:rPr lang="cs-CZ" sz="3200" dirty="0"/>
            </a:br>
            <a:r>
              <a:rPr lang="cs-CZ" sz="3200" dirty="0"/>
              <a:t>Kulturní dědictví a cestovní ruch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42154"/>
            <a:ext cx="7886700" cy="4663439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</a:rPr>
              <a:t>Veřejná infrastruktura udržitelného cestovního ruchu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Nepodnikatelská/nezisková infrastruktura sloužící návštěvníkům a 	rezidentům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Doprovodná infrastruktura cestovního ruchu; turistická informační 	centra; budování turistických tras a revitalizace sítě značení;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naučné 	stezky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, navigační systémy měst a obcí, záchytná parkoviště</a:t>
            </a:r>
          </a:p>
          <a:p>
            <a:pPr lvl="1"/>
            <a:endParaRPr lang="en-US" sz="1600" dirty="0"/>
          </a:p>
        </p:txBody>
      </p:sp>
      <p:pic>
        <p:nvPicPr>
          <p:cNvPr id="7" name="Grafický objekt 6" descr="Túra">
            <a:extLst>
              <a:ext uri="{FF2B5EF4-FFF2-40B4-BE49-F238E27FC236}">
                <a16:creationId xmlns:a16="http://schemas.microsoft.com/office/drawing/2014/main" id="{230F08D2-2AF6-498F-989A-7E6F8E66F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950" y="2164702"/>
            <a:ext cx="386442" cy="3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3384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9999"/>
            <a:ext cx="7886700" cy="111552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4.4</a:t>
            </a:r>
            <a:br>
              <a:rPr lang="cs-CZ" sz="3600" dirty="0"/>
            </a:br>
            <a:r>
              <a:rPr lang="cs-CZ" sz="3600" dirty="0"/>
              <a:t>Kulturní dědictví a cestovní ruch</a:t>
            </a:r>
            <a:br>
              <a:rPr lang="cs-CZ" sz="3600" dirty="0"/>
            </a:br>
            <a:r>
              <a:rPr lang="cs-CZ" sz="2700" b="0" dirty="0"/>
              <a:t>Klíčové parametry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3986" y="1234298"/>
            <a:ext cx="7209008" cy="4723604"/>
          </a:xfrm>
        </p:spPr>
        <p:txBody>
          <a:bodyPr>
            <a:noAutofit/>
          </a:bodyPr>
          <a:lstStyle/>
          <a:p>
            <a:pPr lvl="0">
              <a:lnSpc>
                <a:spcPct val="160000"/>
              </a:lnSpc>
            </a:pPr>
            <a:endParaRPr lang="cs-CZ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lnSpc>
                <a:spcPct val="160000"/>
              </a:lnSpc>
              <a:buNone/>
            </a:pP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Individuální projekty i projekty v ITI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Památka musí být po realizaci projektu zpřístupněna veřejnosti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Cestovní ruch – projekt realizován mimo zvláště chráněná území a území soustavy NATURA 2000</a:t>
            </a:r>
          </a:p>
        </p:txBody>
      </p:sp>
      <p:pic>
        <p:nvPicPr>
          <p:cNvPr id="4" name="Grafický objekt 3" descr="Scéna na hradě">
            <a:extLst>
              <a:ext uri="{FF2B5EF4-FFF2-40B4-BE49-F238E27FC236}">
                <a16:creationId xmlns:a16="http://schemas.microsoft.com/office/drawing/2014/main" id="{120083E6-94F5-4B56-A775-82FF6EFCB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172" y="2959015"/>
            <a:ext cx="390806" cy="390806"/>
          </a:xfrm>
          <a:prstGeom prst="rect">
            <a:avLst/>
          </a:prstGeom>
        </p:spPr>
      </p:pic>
      <p:pic>
        <p:nvPicPr>
          <p:cNvPr id="6" name="Grafický objekt 5" descr="Túra">
            <a:extLst>
              <a:ext uri="{FF2B5EF4-FFF2-40B4-BE49-F238E27FC236}">
                <a16:creationId xmlns:a16="http://schemas.microsoft.com/office/drawing/2014/main" id="{AB636AD5-0A22-486D-8431-0396191BD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231" y="3692335"/>
            <a:ext cx="388755" cy="388755"/>
          </a:xfrm>
          <a:prstGeom prst="rect">
            <a:avLst/>
          </a:prstGeom>
        </p:spPr>
      </p:pic>
      <p:pic>
        <p:nvPicPr>
          <p:cNvPr id="13" name="Grafický objekt 12" descr="Lupa">
            <a:extLst>
              <a:ext uri="{FF2B5EF4-FFF2-40B4-BE49-F238E27FC236}">
                <a16:creationId xmlns:a16="http://schemas.microsoft.com/office/drawing/2014/main" id="{632D10AD-3AC9-4FDE-8C1C-8085577220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651" y="2459750"/>
            <a:ext cx="326335" cy="3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2465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2" r="7317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Veřejná prostranství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269052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17044"/>
            <a:ext cx="8362951" cy="157364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2.2 </a:t>
            </a:r>
            <a:br>
              <a:rPr lang="cs-CZ" sz="3200" dirty="0"/>
            </a:br>
            <a:r>
              <a:rPr lang="cs-CZ" sz="3200" dirty="0"/>
              <a:t>Revitalizace měst a obcí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296" y="903867"/>
            <a:ext cx="7886700" cy="511554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Revitalizace veřejných prostranství a budování zelené infrastruktury měst a obcí včetně modernizace technické infrastruktury v řešených veřejných prostranstvích např. parky, náměstí, městské třídy, náplavky, uliční prostory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: Komplexní revitalizace náměstí nebo návsí, vnitrobloků, veřejně 	přístupného areálu nemocnice – včetně chytrých laviček, herních prvků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Rozmezí s OPŽP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: v OPŽP projekty zaměřeny jen na zeleň, vodní plochy a hospodaření s vodou (bez mobiliáře a komplexních technických úprav); v IROP komplexní projekty – zeleň, voda, podzemní retenční nádrže a propustná dlažba do 30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%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celkových způsobilých výdajů projektu</a:t>
            </a:r>
            <a:endParaRPr lang="cs-CZ" sz="1600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Grafický objekt 3" descr="Les">
            <a:extLst>
              <a:ext uri="{FF2B5EF4-FFF2-40B4-BE49-F238E27FC236}">
                <a16:creationId xmlns:a16="http://schemas.microsoft.com/office/drawing/2014/main" id="{DA100A2C-3130-48D5-9287-CF73BDF9B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314" y="1639666"/>
            <a:ext cx="440194" cy="4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7635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2.2 </a:t>
            </a:r>
            <a:br>
              <a:rPr lang="cs-CZ" sz="3600" dirty="0"/>
            </a:br>
            <a:r>
              <a:rPr lang="cs-CZ" sz="3600" dirty="0"/>
              <a:t>Revitalizace měst a obcí</a:t>
            </a:r>
            <a:br>
              <a:rPr lang="cs-CZ" sz="3600" dirty="0"/>
            </a:br>
            <a:r>
              <a:rPr lang="cs-CZ" sz="2700" b="0" dirty="0"/>
              <a:t>Klíčové parametry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49" y="1449704"/>
            <a:ext cx="8067241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Nebudou podporovány projekty izolovaně řešící pouze vegetaci, vodní toky nebo plochy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Realizace projektu vychází z územní studie veřejného prostranství, z urbanistické studie, z regulačního plánu nebo z architektonické soutěže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Realizace i v Praze, využití ITI</a:t>
            </a:r>
          </a:p>
        </p:txBody>
      </p:sp>
    </p:spTree>
    <p:extLst>
      <p:ext uri="{BB962C8B-B14F-4D97-AF65-F5344CB8AC3E}">
        <p14:creationId xmlns:p14="http://schemas.microsoft.com/office/powerpoint/2010/main" val="1410101813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999" b="-1"/>
          <a:stretch/>
        </p:blipFill>
        <p:spPr>
          <a:xfrm>
            <a:off x="20" y="-2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Vzdělávání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42277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2849"/>
            <a:ext cx="7886700" cy="1053794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4.1 </a:t>
            </a:r>
            <a:br>
              <a:rPr lang="cs-CZ" sz="3200" dirty="0"/>
            </a:br>
            <a:r>
              <a:rPr lang="cs-CZ" sz="3200" dirty="0"/>
              <a:t>Vzdělávací infrastruktura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165" y="1513803"/>
            <a:ext cx="7919328" cy="467963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</a:rPr>
              <a:t>Mateřské školy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navyšování kapacit mateřských škol (MŠ) na území ORP s jejich nedostatečnou kapacitou 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Přístavba mateřské školy a úprava zázemí a venkovních prostor 	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zvyšování kvality podmínek v MŠ s ohledem na zajištění hygienických požadavků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(jen pro MŠ s výjimkou od krajské hygienické stanice)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Rekonstrukce mateřské školky takovým způsobem, aby nemusela 	fungovat na základě výjimky krajské hygienické stanice</a:t>
            </a:r>
          </a:p>
          <a:p>
            <a:pPr marL="0" lvl="0" indent="0" algn="just"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Grafický objekt 3" descr="Děti">
            <a:extLst>
              <a:ext uri="{FF2B5EF4-FFF2-40B4-BE49-F238E27FC236}">
                <a16:creationId xmlns:a16="http://schemas.microsoft.com/office/drawing/2014/main" id="{E4761FA9-67D0-4687-B9F4-69E273BA0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877" y="1584227"/>
            <a:ext cx="480288" cy="4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170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387314"/>
            <a:ext cx="6913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Implementační struktura IROP 2021-2027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2011417"/>
            <a:ext cx="770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Řídicí orgán IROP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Ministerstvo pro místní rozvoj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Zprostředkující subjekt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Centrum pro regionální rozvoj České republiky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Nositelé integrovaných strategií ITI a CLLD</a:t>
            </a:r>
            <a:endParaRPr lang="cs-CZ" sz="20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651927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2849"/>
            <a:ext cx="7886700" cy="1053794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4.1 </a:t>
            </a:r>
            <a:br>
              <a:rPr lang="cs-CZ" sz="3200" dirty="0"/>
            </a:br>
            <a:r>
              <a:rPr lang="cs-CZ" sz="3200" dirty="0"/>
              <a:t>Vzdělávací infrastruktura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164" y="1513803"/>
            <a:ext cx="7649821" cy="4679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</a:rPr>
              <a:t>Základní školy  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odborné učebny ve vazbě na přírodní vědy, polytechnické vzdělávání, cizí jazyky, práce s digitálními technologiemi; vnitřní konektivita škol, zázemí pro školní družiny a školní kluby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doplňková aktivita: zázemí pro školní poradenské pracoviště, zázemí pro komunitní aktivity při ZŠ, zázemí pro ne/pedagogické i nepedagogické pracovníky škol 	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Přístavba ZŠ – učebny fyziky a chemie; tělocvična a 	sportovní hřiště; rozvod a zabezpečení internetu v budově školy; 	modernizace prostor školní družiny</a:t>
            </a:r>
          </a:p>
          <a:p>
            <a:pPr marL="0" indent="0">
              <a:buNone/>
            </a:pP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Grafický objekt 4" descr="Třída">
            <a:extLst>
              <a:ext uri="{FF2B5EF4-FFF2-40B4-BE49-F238E27FC236}">
                <a16:creationId xmlns:a16="http://schemas.microsoft.com/office/drawing/2014/main" id="{9CA07D6E-298D-4879-A32D-CB394129B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876" y="1513803"/>
            <a:ext cx="480288" cy="4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04833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495"/>
            <a:ext cx="7886700" cy="936577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4.1 </a:t>
            </a:r>
            <a:br>
              <a:rPr lang="cs-CZ" sz="3200" dirty="0"/>
            </a:br>
            <a:r>
              <a:rPr lang="cs-CZ" sz="3200" dirty="0"/>
              <a:t>Vzdělávací infrastruktura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764" y="1556657"/>
            <a:ext cx="7886700" cy="43536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</a:rPr>
              <a:t>Střední a vyšší odborné školy, konzervatoře </a:t>
            </a:r>
          </a:p>
          <a:p>
            <a:pPr marL="0" lvl="0" indent="0">
              <a:buNone/>
            </a:pPr>
            <a:r>
              <a:rPr lang="cs-CZ" sz="1600" dirty="0"/>
              <a:t>vybudování a vybavení odborných učeben SŠ, SŠ/VOŠ, center odborné přípravy a konzervatoří ve vazbě na přírodní vědy, polytechnické vzdělávání, cizí jazyky, práci s digitálními technologiemi pro formální, zájmové a neformální vzdělávání a celoživotní učení</a:t>
            </a:r>
          </a:p>
          <a:p>
            <a:pPr marL="0" lvl="0" indent="0">
              <a:buNone/>
            </a:pPr>
            <a:r>
              <a:rPr lang="cs-CZ" sz="1600" dirty="0"/>
              <a:t>vnitřní konektivita škol</a:t>
            </a:r>
          </a:p>
          <a:p>
            <a:pPr marL="0" lvl="0" indent="0">
              <a:buNone/>
            </a:pPr>
            <a:r>
              <a:rPr lang="cs-CZ" sz="1600" dirty="0"/>
              <a:t>budování zázemí školních klubů pro žáky nižšího stupně víceletých gymnázií</a:t>
            </a:r>
          </a:p>
          <a:p>
            <a:pPr marL="0" lvl="0" indent="0">
              <a:buNone/>
            </a:pPr>
            <a:r>
              <a:rPr lang="cs-CZ" sz="1600" dirty="0"/>
              <a:t>doplňková aktivita:</a:t>
            </a:r>
            <a:endParaRPr lang="en-US" sz="1600" dirty="0"/>
          </a:p>
          <a:p>
            <a:pPr lvl="2"/>
            <a:r>
              <a:rPr lang="cs-CZ" sz="1600" dirty="0"/>
              <a:t>zázemí pro školní poradenská pracoviště a pro práci s žáky se SVP</a:t>
            </a:r>
          </a:p>
          <a:p>
            <a:pPr lvl="2"/>
            <a:r>
              <a:rPr lang="cs-CZ" sz="1600" dirty="0"/>
              <a:t>budování zázemí pro pedagogické i nepedagogické pracovníky škol vedoucí k vyšší kvalitě vzdělávání ve školách </a:t>
            </a:r>
          </a:p>
          <a:p>
            <a:pPr lvl="2"/>
            <a:r>
              <a:rPr lang="cs-CZ" sz="1600" dirty="0"/>
              <a:t>vnitřní i venkovního zázemí pro komunitní aktivity při SŠ, SŠ/VOŠ a konzervatořích vedoucí k sociální inkluzi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Grafický objekt 4" descr="Kádinka">
            <a:extLst>
              <a:ext uri="{FF2B5EF4-FFF2-40B4-BE49-F238E27FC236}">
                <a16:creationId xmlns:a16="http://schemas.microsoft.com/office/drawing/2014/main" id="{F5D4B7EA-C05F-4B5C-9E44-1096239C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282" y="1556657"/>
            <a:ext cx="441482" cy="4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89224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495"/>
            <a:ext cx="7886700" cy="936577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4.1 </a:t>
            </a:r>
            <a:br>
              <a:rPr lang="cs-CZ" sz="3200" dirty="0"/>
            </a:br>
            <a:r>
              <a:rPr lang="cs-CZ" sz="3200" dirty="0"/>
              <a:t>Vzdělávací infrastruktura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764" y="1556657"/>
            <a:ext cx="7886700" cy="43536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Zájmové, neformální a celoživotní vzdělávání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– odborné prostory ve vazbě na odborné předměty v zařízeních pro zájmové a neformální vzdělávání a celoživotní učení (např. pro střediska volného času, DDM),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vyjma škol zapsaných ve školském rejstříku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Technické dílny domu dětí a mládeže</a:t>
            </a:r>
          </a:p>
          <a:p>
            <a:pPr marL="0" lvl="0" indent="0">
              <a:buNone/>
            </a:pP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Školská poradenská zařízení, speciální školy a střediska výchovné péče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– vybudování, úpravy zázemí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Centrum komplexní podpory po studenty se sluchovým 	postižením při SŠ</a:t>
            </a: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Grafický objekt 6" descr="Úspěšná skupina">
            <a:extLst>
              <a:ext uri="{FF2B5EF4-FFF2-40B4-BE49-F238E27FC236}">
                <a16:creationId xmlns:a16="http://schemas.microsoft.com/office/drawing/2014/main" id="{675D4052-9BB0-4BD2-9A87-2084AC8DC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281" y="1696670"/>
            <a:ext cx="441483" cy="441483"/>
          </a:xfrm>
          <a:prstGeom prst="rect">
            <a:avLst/>
          </a:prstGeom>
        </p:spPr>
      </p:pic>
      <p:pic>
        <p:nvPicPr>
          <p:cNvPr id="11" name="Grafický objekt 10" descr="Neslyšící">
            <a:extLst>
              <a:ext uri="{FF2B5EF4-FFF2-40B4-BE49-F238E27FC236}">
                <a16:creationId xmlns:a16="http://schemas.microsoft.com/office/drawing/2014/main" id="{A180BFB5-FF56-4086-88CF-2B7F41A0AD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281" y="3582760"/>
            <a:ext cx="441482" cy="4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080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4.1 </a:t>
            </a:r>
            <a:br>
              <a:rPr lang="cs-CZ" sz="3600" dirty="0"/>
            </a:br>
            <a:r>
              <a:rPr lang="cs-CZ" sz="3600" dirty="0"/>
              <a:t>Vzdělávací infrastruktura</a:t>
            </a:r>
            <a:br>
              <a:rPr lang="cs-CZ" sz="2400" dirty="0"/>
            </a:br>
            <a:r>
              <a:rPr lang="cs-CZ" sz="2700" b="0" dirty="0"/>
              <a:t>Klíčové parametry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53415"/>
            <a:ext cx="7702549" cy="4292867"/>
          </a:xfrm>
        </p:spPr>
        <p:txBody>
          <a:bodyPr>
            <a:normAutofit lnSpcReduction="10000"/>
          </a:bodyPr>
          <a:lstStyle/>
          <a:p>
            <a:pPr lvl="0"/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Projekty MŠ, ZŠ a zájmového, neformálního vzdělávání a celoživotního učení musí být v souladu s akčním plánem rozvoje vzdělávání 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Projekty středních a speciálních škol musí být v souladu s Regionálním akčním plánem 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Žadatelé – NNO musí min. 2 roky před podáním projektu nepřetržitě působit v oblasti vzdělávání nebo asistenčních služeb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Využití ITI a KPSV+; Praha pouze v aktivitě SŠ/VOŠ</a:t>
            </a:r>
          </a:p>
          <a:p>
            <a:pPr lvl="0"/>
            <a:endParaRPr lang="cs-CZ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06339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Zdravotnictví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58918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620"/>
            <a:ext cx="7886700" cy="153707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4.3 </a:t>
            </a:r>
            <a:br>
              <a:rPr lang="cs-CZ" sz="3200" dirty="0"/>
            </a:br>
            <a:r>
              <a:rPr lang="cs-CZ" sz="3200" dirty="0"/>
              <a:t>Infrastruktura ve zdravotnictví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336" y="1340416"/>
            <a:ext cx="7886700" cy="4849757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</a:rPr>
              <a:t>Primární péče – vznik a modernizace urgentních příjmů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Výstavba krajského urgentního příjmu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</a:rPr>
              <a:t>Integrovaná péče, integrace zdravotních a sociálních služeb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dostupnost následné a dlouhodobé péče vč. paliativní a hospicové péče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Technické vybavení poskytovatelů péče (monitory vitálních 	funkcí, polohovací elektrická lůžka,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zázemí a materiální vybavení 	mobilních hospicových a paliativních týmů,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modernizace lůžkových 	hospiců a paliativních jednotek ve všeobecných nemocnicích)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Grafický objekt 8" descr="Přespání">
            <a:extLst>
              <a:ext uri="{FF2B5EF4-FFF2-40B4-BE49-F238E27FC236}">
                <a16:creationId xmlns:a16="http://schemas.microsoft.com/office/drawing/2014/main" id="{FC77A5CA-FEDE-4F13-AA64-E8D3C90E6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804" y="4073058"/>
            <a:ext cx="463482" cy="463482"/>
          </a:xfrm>
          <a:prstGeom prst="rect">
            <a:avLst/>
          </a:prstGeom>
        </p:spPr>
      </p:pic>
      <p:pic>
        <p:nvPicPr>
          <p:cNvPr id="11" name="Grafický objekt 10" descr="Ambulance">
            <a:extLst>
              <a:ext uri="{FF2B5EF4-FFF2-40B4-BE49-F238E27FC236}">
                <a16:creationId xmlns:a16="http://schemas.microsoft.com/office/drawing/2014/main" id="{0F34734C-6123-41D5-BE3A-311D9FD43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803" y="1915427"/>
            <a:ext cx="693019" cy="6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82909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620"/>
            <a:ext cx="7886700" cy="153707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4.3 </a:t>
            </a:r>
            <a:br>
              <a:rPr lang="cs-CZ" sz="3200" dirty="0"/>
            </a:br>
            <a:r>
              <a:rPr lang="cs-CZ" sz="3200" dirty="0"/>
              <a:t>Infrastruktura ve zdravotnictví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557" y="1460158"/>
            <a:ext cx="8060936" cy="48497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dostupnost integrované onkologické péče, perinatologické a 	gerontologické péče ve všeobecných nemocnicích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Přístrojové vybavení (polohovací lůžka, rehabilitační pomůcky apod.)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	deinstitucionalizace psychiatrické péče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Vybudování Centra duševního zdraví komunitního typu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</a:rPr>
              <a:t>	Podpora ochrany veřejného zdraví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	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rozvoj kapacit zdravotních ústavů, krajských hygienických stanic a klinik 	infekčních onemocnění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Grafický objekt 6" descr="Zdravotnictví">
            <a:extLst>
              <a:ext uri="{FF2B5EF4-FFF2-40B4-BE49-F238E27FC236}">
                <a16:creationId xmlns:a16="http://schemas.microsoft.com/office/drawing/2014/main" id="{76A69185-B598-4253-A09D-D9A52DFB7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598" y="4334718"/>
            <a:ext cx="607538" cy="607538"/>
          </a:xfrm>
          <a:prstGeom prst="rect">
            <a:avLst/>
          </a:prstGeom>
        </p:spPr>
      </p:pic>
      <p:pic>
        <p:nvPicPr>
          <p:cNvPr id="9" name="Grafický objekt 8" descr="Jehla">
            <a:extLst>
              <a:ext uri="{FF2B5EF4-FFF2-40B4-BE49-F238E27FC236}">
                <a16:creationId xmlns:a16="http://schemas.microsoft.com/office/drawing/2014/main" id="{0C0E4CBE-F981-467C-80C2-3E2E2A177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933" y="1622240"/>
            <a:ext cx="513707" cy="513707"/>
          </a:xfrm>
          <a:prstGeom prst="rect">
            <a:avLst/>
          </a:prstGeom>
        </p:spPr>
      </p:pic>
      <p:pic>
        <p:nvPicPr>
          <p:cNvPr id="6" name="Grafický objekt 4" descr="Nemocnice">
            <a:extLst>
              <a:ext uri="{FF2B5EF4-FFF2-40B4-BE49-F238E27FC236}">
                <a16:creationId xmlns:a16="http://schemas.microsoft.com/office/drawing/2014/main" id="{6808EE82-E9B4-490B-A063-2F62502E7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182" y="2775458"/>
            <a:ext cx="426969" cy="47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8233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, interiér, dítě, stůl&#10;&#10;Popis byl vytvořen automaticky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Komunitně</a:t>
            </a:r>
            <a:r>
              <a:rPr lang="en-US" sz="2400" dirty="0">
                <a:solidFill>
                  <a:srgbClr val="1D70B8"/>
                </a:solidFill>
              </a:rPr>
              <a:t> </a:t>
            </a:r>
            <a:r>
              <a:rPr lang="cs-CZ" sz="2400" dirty="0">
                <a:solidFill>
                  <a:srgbClr val="1D70B8"/>
                </a:solidFill>
              </a:rPr>
              <a:t>vedený</a:t>
            </a:r>
            <a:r>
              <a:rPr lang="en-US" sz="2400" dirty="0">
                <a:solidFill>
                  <a:srgbClr val="1D70B8"/>
                </a:solidFill>
              </a:rPr>
              <a:t> </a:t>
            </a:r>
            <a:r>
              <a:rPr lang="cs-CZ" sz="2400" dirty="0">
                <a:solidFill>
                  <a:srgbClr val="1D70B8"/>
                </a:solidFill>
              </a:rPr>
              <a:t>místní</a:t>
            </a:r>
            <a:r>
              <a:rPr lang="en-US" sz="2400" dirty="0">
                <a:solidFill>
                  <a:srgbClr val="1D70B8"/>
                </a:solidFill>
              </a:rPr>
              <a:t> </a:t>
            </a:r>
            <a:r>
              <a:rPr lang="cs-CZ" sz="2400" dirty="0">
                <a:solidFill>
                  <a:srgbClr val="1D70B8"/>
                </a:solidFill>
              </a:rPr>
              <a:t>rozvoj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315909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7" y="192084"/>
            <a:ext cx="8419248" cy="1083088"/>
          </a:xfrm>
        </p:spPr>
        <p:txBody>
          <a:bodyPr>
            <a:noAutofit/>
          </a:bodyPr>
          <a:lstStyle/>
          <a:p>
            <a:pPr algn="ctr"/>
            <a:br>
              <a:rPr lang="cs-CZ" sz="3600" dirty="0"/>
            </a:br>
            <a:r>
              <a:rPr lang="cs-CZ" sz="3200" dirty="0"/>
              <a:t>Specifický cíl 5.1</a:t>
            </a:r>
            <a:br>
              <a:rPr lang="cs-CZ" sz="3200" dirty="0"/>
            </a:br>
            <a:r>
              <a:rPr lang="cs-CZ" sz="3200" dirty="0"/>
              <a:t>Komunitně vedený místní rozvoj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324" y="1311286"/>
            <a:ext cx="8262591" cy="4989594"/>
          </a:xfrm>
        </p:spPr>
        <p:txBody>
          <a:bodyPr numCol="1">
            <a:noAutofit/>
          </a:bodyPr>
          <a:lstStyle/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Bezpečnost v dopravě 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Infrastruktura pro cyklistickou dopravu 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Revitalizace veřejných prostranství 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Podpora jednotek sboru dobrovolných hasičů 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Modernizace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mateřských škol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a infrastruktury dětských skupin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Základní školy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ve vazbě na odborné učebny a učebny neúplných škol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Infrastruktura pro sociální služby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Revitalizace kulturních památek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Revitalizace a vybavení městských a obecních muzeí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Rekonstrukce a vybavení obecních profesionálních knihoven</a:t>
            </a:r>
          </a:p>
          <a:p>
            <a:pPr mar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Veřejná infrastruktura udržitelného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cestovního ruchu</a:t>
            </a:r>
          </a:p>
        </p:txBody>
      </p:sp>
      <p:pic>
        <p:nvPicPr>
          <p:cNvPr id="5" name="Grafický objekt 4" descr="Scéna na mostě">
            <a:extLst>
              <a:ext uri="{FF2B5EF4-FFF2-40B4-BE49-F238E27FC236}">
                <a16:creationId xmlns:a16="http://schemas.microsoft.com/office/drawing/2014/main" id="{81811778-BFF5-4C9F-8AA2-426717981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21" y="1412291"/>
            <a:ext cx="318138" cy="318138"/>
          </a:xfrm>
          <a:prstGeom prst="rect">
            <a:avLst/>
          </a:prstGeom>
        </p:spPr>
      </p:pic>
      <p:pic>
        <p:nvPicPr>
          <p:cNvPr id="7" name="Grafický objekt 6" descr="Projížďka na kole">
            <a:extLst>
              <a:ext uri="{FF2B5EF4-FFF2-40B4-BE49-F238E27FC236}">
                <a16:creationId xmlns:a16="http://schemas.microsoft.com/office/drawing/2014/main" id="{C0E09F56-65FE-43FD-9C70-3E874959D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118" y="1839321"/>
            <a:ext cx="326515" cy="326515"/>
          </a:xfrm>
          <a:prstGeom prst="rect">
            <a:avLst/>
          </a:prstGeom>
        </p:spPr>
      </p:pic>
      <p:pic>
        <p:nvPicPr>
          <p:cNvPr id="11" name="Grafický objekt 10" descr="Třída">
            <a:extLst>
              <a:ext uri="{FF2B5EF4-FFF2-40B4-BE49-F238E27FC236}">
                <a16:creationId xmlns:a16="http://schemas.microsoft.com/office/drawing/2014/main" id="{78217B7C-A700-4A5F-8601-B28D3A1D5C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211" y="3366102"/>
            <a:ext cx="326515" cy="326515"/>
          </a:xfrm>
          <a:prstGeom prst="rect">
            <a:avLst/>
          </a:prstGeom>
        </p:spPr>
      </p:pic>
      <p:pic>
        <p:nvPicPr>
          <p:cNvPr id="13" name="Grafický objekt 12" descr="Knihy">
            <a:extLst>
              <a:ext uri="{FF2B5EF4-FFF2-40B4-BE49-F238E27FC236}">
                <a16:creationId xmlns:a16="http://schemas.microsoft.com/office/drawing/2014/main" id="{A842E0B1-5579-489C-BC4E-61EB3443CF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265" y="4885717"/>
            <a:ext cx="262188" cy="262188"/>
          </a:xfrm>
          <a:prstGeom prst="rect">
            <a:avLst/>
          </a:prstGeom>
        </p:spPr>
      </p:pic>
      <p:pic>
        <p:nvPicPr>
          <p:cNvPr id="15" name="Grafický objekt 14" descr="Les">
            <a:extLst>
              <a:ext uri="{FF2B5EF4-FFF2-40B4-BE49-F238E27FC236}">
                <a16:creationId xmlns:a16="http://schemas.microsoft.com/office/drawing/2014/main" id="{70405199-0C71-4741-A11A-A3B659DB73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9173" y="2201950"/>
            <a:ext cx="326516" cy="326516"/>
          </a:xfrm>
          <a:prstGeom prst="rect">
            <a:avLst/>
          </a:prstGeom>
        </p:spPr>
      </p:pic>
      <p:pic>
        <p:nvPicPr>
          <p:cNvPr id="17" name="Grafický objekt 16" descr="Hasič">
            <a:extLst>
              <a:ext uri="{FF2B5EF4-FFF2-40B4-BE49-F238E27FC236}">
                <a16:creationId xmlns:a16="http://schemas.microsoft.com/office/drawing/2014/main" id="{91534A87-D882-4940-A50B-79D08A50CF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5321" y="2614388"/>
            <a:ext cx="326516" cy="326516"/>
          </a:xfrm>
          <a:prstGeom prst="rect">
            <a:avLst/>
          </a:prstGeom>
        </p:spPr>
      </p:pic>
      <p:pic>
        <p:nvPicPr>
          <p:cNvPr id="19" name="Grafický objekt 18" descr="Děti">
            <a:extLst>
              <a:ext uri="{FF2B5EF4-FFF2-40B4-BE49-F238E27FC236}">
                <a16:creationId xmlns:a16="http://schemas.microsoft.com/office/drawing/2014/main" id="{74D944DC-6A34-4995-AB5E-E66FD1E35C0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147" y="3027158"/>
            <a:ext cx="345646" cy="345646"/>
          </a:xfrm>
          <a:prstGeom prst="rect">
            <a:avLst/>
          </a:prstGeom>
        </p:spPr>
      </p:pic>
      <p:pic>
        <p:nvPicPr>
          <p:cNvPr id="21" name="Grafický objekt 20" descr="Osoba na vozíku">
            <a:extLst>
              <a:ext uri="{FF2B5EF4-FFF2-40B4-BE49-F238E27FC236}">
                <a16:creationId xmlns:a16="http://schemas.microsoft.com/office/drawing/2014/main" id="{F7087DFC-79E7-4F2D-AA28-E9E8E93D4E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6886" y="3777722"/>
            <a:ext cx="292869" cy="292869"/>
          </a:xfrm>
          <a:prstGeom prst="rect">
            <a:avLst/>
          </a:prstGeom>
        </p:spPr>
      </p:pic>
      <p:pic>
        <p:nvPicPr>
          <p:cNvPr id="25" name="Grafický objekt 24" descr="Banka">
            <a:extLst>
              <a:ext uri="{FF2B5EF4-FFF2-40B4-BE49-F238E27FC236}">
                <a16:creationId xmlns:a16="http://schemas.microsoft.com/office/drawing/2014/main" id="{32EF18AB-0A3E-4F0C-A23D-EA7C70B3E83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9211" y="4497621"/>
            <a:ext cx="292868" cy="292868"/>
          </a:xfrm>
          <a:prstGeom prst="rect">
            <a:avLst/>
          </a:prstGeom>
        </p:spPr>
      </p:pic>
      <p:pic>
        <p:nvPicPr>
          <p:cNvPr id="27" name="Grafický objekt 26" descr="Túra">
            <a:extLst>
              <a:ext uri="{FF2B5EF4-FFF2-40B4-BE49-F238E27FC236}">
                <a16:creationId xmlns:a16="http://schemas.microsoft.com/office/drawing/2014/main" id="{6E41D6E2-2E4E-4BD3-80D9-631901CCE18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1422" y="5212389"/>
            <a:ext cx="326955" cy="326955"/>
          </a:xfrm>
          <a:prstGeom prst="rect">
            <a:avLst/>
          </a:prstGeom>
        </p:spPr>
      </p:pic>
      <p:pic>
        <p:nvPicPr>
          <p:cNvPr id="29" name="Grafický objekt 28" descr="Scéna na hradě">
            <a:extLst>
              <a:ext uri="{FF2B5EF4-FFF2-40B4-BE49-F238E27FC236}">
                <a16:creationId xmlns:a16="http://schemas.microsoft.com/office/drawing/2014/main" id="{BF11A3B7-5A63-4F6F-B6B4-DD4D2387830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8556" y="4114517"/>
            <a:ext cx="280827" cy="28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24014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192"/>
            <a:ext cx="7724936" cy="919276"/>
          </a:xfrm>
        </p:spPr>
        <p:txBody>
          <a:bodyPr>
            <a:noAutofit/>
          </a:bodyPr>
          <a:lstStyle/>
          <a:p>
            <a:pPr algn="ctr"/>
            <a:br>
              <a:rPr lang="cs-CZ" sz="3600" dirty="0"/>
            </a:br>
            <a:r>
              <a:rPr lang="cs-CZ" sz="3200" dirty="0"/>
              <a:t>Specifický cíl 5.1 </a:t>
            </a:r>
            <a:br>
              <a:rPr lang="cs-CZ" sz="3200" dirty="0"/>
            </a:br>
            <a:r>
              <a:rPr lang="cs-CZ" sz="3200" dirty="0"/>
              <a:t>Komunitně vedený místní rozvoj</a:t>
            </a:r>
            <a:br>
              <a:rPr lang="cs-CZ" sz="3600" dirty="0"/>
            </a:br>
            <a:r>
              <a:rPr lang="cs-CZ" sz="2400" b="0" dirty="0"/>
              <a:t>Klíčové parametry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15886"/>
            <a:ext cx="7886700" cy="4108993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Podpora podle kategorie regionů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95 % nebo 80 % z EU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Projekt je realizován na území MAS se schválenou strategií CLLD. Jedná se o venkovské oblasti tvořené správními územími obcí s méně než 25 000 obyvateli.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Projekt musí být v souladu s priority strategie CLLD.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4520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22329" y="478512"/>
            <a:ext cx="789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Připravované nástroje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471438"/>
            <a:ext cx="8199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Obecně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30 % alokace v IROP na integrované nástroje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Eliminace překryvů mezi nástroji územní dimenze a individuálními projekty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 obdobná aktuálnímu procesu IPRÚ – v roli nositele posuzování souladu projektového záměru s integrovanou strategií</a:t>
            </a:r>
          </a:p>
          <a:p>
            <a:pPr lvl="3">
              <a:buClr>
                <a:srgbClr val="1D70B8"/>
              </a:buClr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CLLD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Samostatný SC 5.1 IROP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 důraz na animační činnost a na přípravu projektů v území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ITI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nástroj ITI, stávající IPRÚ nově v roli ITI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 bude vykonávat pouze roli nositele, bez zapojení ZS ITI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Součástí strategie již stěžejní strategické projekty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Vyčleněná alokace v SC IROP (kromě silnic, IZS a zdravotnictví)</a:t>
            </a:r>
          </a:p>
          <a:p>
            <a:pPr lvl="1">
              <a:buClr>
                <a:srgbClr val="1D70B8"/>
              </a:buClr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>
              <a:buClr>
                <a:srgbClr val="1D70B8"/>
              </a:buClr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22983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1D71B8"/>
              </a:buClr>
              <a:buSzPts val="2800"/>
            </a:pPr>
            <a:r>
              <a:rPr lang="cs-CZ" dirty="0">
                <a:solidFill>
                  <a:srgbClr val="1D70B8"/>
                </a:solidFill>
              </a:rPr>
              <a:t>Harmonogram přípravy IROP 2021+</a:t>
            </a:r>
            <a:endParaRPr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311507"/>
              </p:ext>
            </p:extLst>
          </p:nvPr>
        </p:nvGraphicFramePr>
        <p:xfrm>
          <a:off x="744395" y="1489205"/>
          <a:ext cx="7632003" cy="437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102">
                  <a:extLst>
                    <a:ext uri="{9D8B030D-6E8A-4147-A177-3AD203B41FA5}">
                      <a16:colId xmlns:a16="http://schemas.microsoft.com/office/drawing/2014/main" val="3416285588"/>
                    </a:ext>
                  </a:extLst>
                </a:gridCol>
                <a:gridCol w="2263325">
                  <a:extLst>
                    <a:ext uri="{9D8B030D-6E8A-4147-A177-3AD203B41FA5}">
                      <a16:colId xmlns:a16="http://schemas.microsoft.com/office/drawing/2014/main" val="4159431807"/>
                    </a:ext>
                  </a:extLst>
                </a:gridCol>
                <a:gridCol w="1656576">
                  <a:extLst>
                    <a:ext uri="{9D8B030D-6E8A-4147-A177-3AD203B41FA5}">
                      <a16:colId xmlns:a16="http://schemas.microsoft.com/office/drawing/2014/main" val="4250620208"/>
                    </a:ext>
                  </a:extLst>
                </a:gridCol>
              </a:tblGrid>
              <a:tr h="43469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Úkol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Termín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Garant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379665"/>
                  </a:ext>
                </a:extLst>
              </a:tr>
              <a:tr h="5624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Alokace operačních programů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březen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NOK/vláda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176715"/>
                  </a:ext>
                </a:extLst>
              </a:tr>
              <a:tr h="5624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Pravidla spolufinancování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duben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MFČR/vláda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9583"/>
                  </a:ext>
                </a:extLst>
              </a:tr>
              <a:tr h="5624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Schválení Obecného nařízení</a:t>
                      </a:r>
                      <a:r>
                        <a:rPr lang="cs-CZ" sz="1600" b="0" i="0" u="none" strike="noStrike" kern="1200" baseline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cs-CZ" sz="1600" b="0" i="0" u="none" strike="noStrike" kern="1200" baseline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s-CZ" sz="1600" b="0" i="0" u="none" strike="noStrike" kern="1200" baseline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nařízení k EFRR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cap="non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květen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Evropský parlament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654395"/>
                  </a:ext>
                </a:extLst>
              </a:tr>
              <a:tr h="5624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Schválení PD IROP vládou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září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Vláda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333903"/>
                  </a:ext>
                </a:extLst>
              </a:tr>
              <a:tr h="5624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Oficiální předložení PD IROP do 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 schválení vládou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ŘO IROP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45807"/>
                  </a:ext>
                </a:extLst>
              </a:tr>
              <a:tr h="5624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Schválení PD IROP 2021-2027 ze strany 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čtvrtletí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Evropská komise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43451"/>
                  </a:ext>
                </a:extLst>
              </a:tr>
              <a:tr h="5624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PRVNÍ VÝZVY IROP 2021- 2027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kern="1200" cap="non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</a:t>
                      </a:r>
                      <a:r>
                        <a:rPr lang="cs-CZ" sz="1600" b="1" i="0" u="none" strike="noStrike" kern="1200" cap="none" baseline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čtvrtletí </a:t>
                      </a:r>
                      <a:r>
                        <a:rPr lang="cs-CZ" sz="1600" b="1" i="0" u="none" strike="noStrike" kern="1200" cap="non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ŘO IROP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72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944426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567454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IROP 2021+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115503" y="1530418"/>
            <a:ext cx="9028497" cy="999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30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www.irop.mmr.cz</a:t>
            </a:r>
            <a:endParaRPr lang="cs-CZ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r>
              <a:rPr lang="cs-CZ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KONZULTAČNÍ SERVIS IROP</a:t>
            </a:r>
          </a:p>
          <a:p>
            <a:pPr lvl="1" algn="ctr">
              <a:lnSpc>
                <a:spcPct val="30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https://ks.crr.cz/</a:t>
            </a:r>
            <a:endParaRPr lang="cs-CZ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endParaRPr lang="cs-CZ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endParaRPr lang="cs-CZ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3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7820554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F4F26F95-CC9C-4764-AFB9-6B6D5D0BE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2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5441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" y="200592"/>
            <a:ext cx="8739739" cy="61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500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22329" y="478512"/>
            <a:ext cx="789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Připravované nástroje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471438"/>
            <a:ext cx="7899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KPSV +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Koordinovaný přístup k sociálnímu vyloučení 2021+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Koordinuje Agentura pro sociální začleňování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Zapojené programy - OPZ+, OP JAK, IROP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– sociální služby, sociální bydlení, základní školy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Opět vyčleněná alokace ve vyhlášených výzvách IROP</a:t>
            </a:r>
          </a:p>
          <a:p>
            <a:pPr lvl="1">
              <a:buClr>
                <a:srgbClr val="1D70B8"/>
              </a:buClr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D70B8"/>
              </a:buClr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</a:t>
            </a:r>
          </a:p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akční plány jen v IROP</a:t>
            </a:r>
          </a:p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Primárně krajská témata</a:t>
            </a:r>
          </a:p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Silnice II. třídy, střední školství, zdravotnická záchranná služba, deinstitucionalizace sociálních služeb</a:t>
            </a:r>
          </a:p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 schválen Regionální stálou konferencí</a:t>
            </a:r>
          </a:p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IROP s alokací po krajích podle jasného klíče</a:t>
            </a:r>
          </a:p>
        </p:txBody>
      </p:sp>
    </p:spTree>
    <p:extLst>
      <p:ext uri="{BB962C8B-B14F-4D97-AF65-F5344CB8AC3E}">
        <p14:creationId xmlns:p14="http://schemas.microsoft.com/office/powerpoint/2010/main" val="40414903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1D71B8"/>
              </a:buClr>
              <a:buSzPts val="2800"/>
            </a:pPr>
            <a:r>
              <a:rPr lang="cs-CZ" dirty="0"/>
              <a:t>Kategorie regionů a nové míry spolufinancování</a:t>
            </a:r>
            <a:br>
              <a:rPr lang="en-US" dirty="0"/>
            </a:br>
            <a:endParaRPr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91094"/>
              </p:ext>
            </p:extLst>
          </p:nvPr>
        </p:nvGraphicFramePr>
        <p:xfrm>
          <a:off x="583552" y="1251705"/>
          <a:ext cx="8000999" cy="4895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1528">
                  <a:extLst>
                    <a:ext uri="{9D8B030D-6E8A-4147-A177-3AD203B41FA5}">
                      <a16:colId xmlns:a16="http://schemas.microsoft.com/office/drawing/2014/main" val="2133504877"/>
                    </a:ext>
                  </a:extLst>
                </a:gridCol>
                <a:gridCol w="1205503">
                  <a:extLst>
                    <a:ext uri="{9D8B030D-6E8A-4147-A177-3AD203B41FA5}">
                      <a16:colId xmlns:a16="http://schemas.microsoft.com/office/drawing/2014/main" val="4190273375"/>
                    </a:ext>
                  </a:extLst>
                </a:gridCol>
                <a:gridCol w="1098785">
                  <a:extLst>
                    <a:ext uri="{9D8B030D-6E8A-4147-A177-3AD203B41FA5}">
                      <a16:colId xmlns:a16="http://schemas.microsoft.com/office/drawing/2014/main" val="523108191"/>
                    </a:ext>
                  </a:extLst>
                </a:gridCol>
                <a:gridCol w="1455060">
                  <a:extLst>
                    <a:ext uri="{9D8B030D-6E8A-4147-A177-3AD203B41FA5}">
                      <a16:colId xmlns:a16="http://schemas.microsoft.com/office/drawing/2014/main" val="58659198"/>
                    </a:ext>
                  </a:extLst>
                </a:gridCol>
                <a:gridCol w="1160123">
                  <a:extLst>
                    <a:ext uri="{9D8B030D-6E8A-4147-A177-3AD203B41FA5}">
                      <a16:colId xmlns:a16="http://schemas.microsoft.com/office/drawing/2014/main" val="1935489324"/>
                    </a:ext>
                  </a:extLst>
                </a:gridCol>
              </a:tblGrid>
              <a:tr h="1119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C000"/>
                          </a:solidFill>
                          <a:effectLst/>
                        </a:rPr>
                        <a:t>Kategorie regionů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 (NUTS II, kraje)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1" dirty="0">
                          <a:effectLst/>
                        </a:rPr>
                        <a:t>2014 - 2020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1" dirty="0">
                          <a:effectLst/>
                        </a:rPr>
                        <a:t>2014 - 2020</a:t>
                      </a:r>
                      <a:br>
                        <a:rPr lang="cs-CZ" sz="1600" b="0" i="1" dirty="0">
                          <a:effectLst/>
                        </a:rPr>
                      </a:br>
                      <a:r>
                        <a:rPr lang="cs-CZ" sz="1600" b="0" i="1" dirty="0">
                          <a:effectLst/>
                        </a:rPr>
                        <a:t>CLLD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accent4"/>
                          </a:solidFill>
                          <a:effectLst/>
                        </a:rPr>
                        <a:t>2021 - 2027</a:t>
                      </a:r>
                      <a:endParaRPr lang="en-US" sz="16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accent4"/>
                          </a:solidFill>
                          <a:effectLst/>
                        </a:rPr>
                        <a:t>2021 – 2027 CLLD</a:t>
                      </a:r>
                      <a:endParaRPr lang="en-US" sz="16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5593694"/>
                  </a:ext>
                </a:extLst>
              </a:tr>
              <a:tr h="602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       Více rozvinuté regiony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Praha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1" dirty="0">
                          <a:effectLst/>
                        </a:rPr>
                        <a:t>50 %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1" dirty="0">
                          <a:effectLst/>
                        </a:rPr>
                        <a:t>-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40 %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4252175"/>
                  </a:ext>
                </a:extLst>
              </a:tr>
              <a:tr h="1114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         </a:t>
                      </a:r>
                      <a:r>
                        <a:rPr lang="cs-CZ" sz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Přechodové regiony (nové)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Střední Čechy – Středočeský kraj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Jihozápad – Plzeňský, Jihočeský kraj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Jihovýchod – Jihomoravský kraj, Kraj Vysočina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1" dirty="0">
                          <a:effectLst/>
                        </a:rPr>
                        <a:t>85 </a:t>
                      </a:r>
                      <a:r>
                        <a:rPr lang="pt-BR" sz="1600" b="0" i="1">
                          <a:effectLst/>
                        </a:rPr>
                        <a:t>%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1" dirty="0">
                          <a:effectLst/>
                        </a:rPr>
                        <a:t>95 %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70 %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(původní návrh EK 55 %)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80%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3350632"/>
                  </a:ext>
                </a:extLst>
              </a:tr>
              <a:tr h="1534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         </a:t>
                      </a:r>
                      <a:r>
                        <a:rPr lang="cs-CZ" sz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Méně rozvinuté regiony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Severozápad – Ústecký a Karlovarský kraj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Severovýchod – Pardubický, Liberecký a Královéhradecký kraj</a:t>
                      </a:r>
                      <a:br>
                        <a:rPr lang="cs-CZ" sz="1200" dirty="0">
                          <a:effectLst/>
                        </a:rPr>
                      </a:br>
                      <a:r>
                        <a:rPr lang="cs-CZ" sz="1200" dirty="0">
                          <a:effectLst/>
                        </a:rPr>
                        <a:t>Moravskoslezsko – Moravskoslezský kraj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Střední Morava – Olomoucký a Zlínský kraj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1" dirty="0">
                          <a:effectLst/>
                        </a:rPr>
                        <a:t>85 %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1" dirty="0">
                          <a:effectLst/>
                        </a:rPr>
                        <a:t>95 %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85 %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(původní návrh EK 70 %)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95%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936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396176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02647" y="463513"/>
            <a:ext cx="81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ve srovnání s IROP 2014 - 2020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295294"/>
            <a:ext cx="7899344" cy="645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témata v IROP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Regenerace veřejných prostranství obcí a měst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infrastruktura pro cestovní ruch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Jiné dílčí aktivity např. ve zdravotnictví 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Širší možnosti pro CLLD</a:t>
            </a:r>
          </a:p>
          <a:p>
            <a:pPr marL="1200150" lvl="2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 IROP nebude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Zateplování bytových domů (MŽP – Nová Zelená úsporám)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plánování (národní dotace + OPŽP)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 centra (Společná zemědělská politika)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podnikání (OPZ+)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Režijní a animační výdaje MAS (OPTP)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000" dirty="0"/>
          </a:p>
          <a:p>
            <a:pPr lvl="2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10252892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02647" y="463513"/>
            <a:ext cx="81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specifických cílů IROP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295294"/>
            <a:ext cx="789934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000" dirty="0"/>
          </a:p>
          <a:p>
            <a:pPr lvl="2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65779"/>
              </p:ext>
            </p:extLst>
          </p:nvPr>
        </p:nvGraphicFramePr>
        <p:xfrm>
          <a:off x="1369995" y="1295294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258">
                  <a:extLst>
                    <a:ext uri="{9D8B030D-6E8A-4147-A177-3AD203B41FA5}">
                      <a16:colId xmlns:a16="http://schemas.microsoft.com/office/drawing/2014/main" val="875021709"/>
                    </a:ext>
                  </a:extLst>
                </a:gridCol>
                <a:gridCol w="2797742">
                  <a:extLst>
                    <a:ext uri="{9D8B030D-6E8A-4147-A177-3AD203B41FA5}">
                      <a16:colId xmlns:a16="http://schemas.microsoft.com/office/drawing/2014/main" val="1369640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</a:t>
                      </a:r>
                      <a:r>
                        <a:rPr lang="cs-CZ" sz="1400" b="1" u="none" strike="noStrike" dirty="0">
                          <a:effectLst/>
                        </a:rPr>
                        <a:t>pecifický</a:t>
                      </a:r>
                      <a:r>
                        <a:rPr lang="cs-CZ" sz="1400" b="1" u="none" strike="noStrike" baseline="0" dirty="0">
                          <a:effectLst/>
                        </a:rPr>
                        <a:t> cíl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EFFR</a:t>
                      </a:r>
                      <a:r>
                        <a:rPr lang="pl-PL" sz="1400" b="1" u="none" strike="noStrike" baseline="0" dirty="0">
                          <a:effectLst/>
                        </a:rPr>
                        <a:t> v Kč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051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SC 1.1</a:t>
                      </a:r>
                      <a:r>
                        <a:rPr lang="cs-CZ" sz="1400" u="none" strike="noStrike" dirty="0">
                          <a:effectLst/>
                        </a:rPr>
                        <a:t> eGovernment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15 184 161 356 Kč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955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SC 2.1</a:t>
                      </a:r>
                      <a:r>
                        <a:rPr lang="cs-CZ" sz="1400" u="none" strike="noStrike" dirty="0">
                          <a:effectLst/>
                        </a:rPr>
                        <a:t> Čistá</a:t>
                      </a:r>
                      <a:r>
                        <a:rPr lang="cs-CZ" sz="1400" u="none" strike="noStrike" baseline="0" dirty="0">
                          <a:effectLst/>
                        </a:rPr>
                        <a:t> m</a:t>
                      </a:r>
                      <a:r>
                        <a:rPr lang="cs-CZ" sz="1400" u="none" strike="noStrike" dirty="0">
                          <a:effectLst/>
                        </a:rPr>
                        <a:t>obilita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14 853 240 376 Kč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653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SC 2.2</a:t>
                      </a:r>
                      <a:r>
                        <a:rPr lang="cs-CZ" sz="1400" dirty="0">
                          <a:solidFill>
                            <a:schemeClr val="accent2"/>
                          </a:solidFill>
                        </a:rPr>
                        <a:t> Veřejná prostranství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              17 440 024 706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443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SC 2.3</a:t>
                      </a:r>
                      <a:r>
                        <a:rPr lang="cs-CZ" sz="1400" u="none" strike="noStrike" dirty="0">
                          <a:effectLst/>
                        </a:rPr>
                        <a:t> IZS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9 401 359 240 Kč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2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SC 3.1</a:t>
                      </a:r>
                      <a:r>
                        <a:rPr lang="cs-CZ" sz="1400" u="none" strike="noStrike" dirty="0">
                          <a:effectLst/>
                        </a:rPr>
                        <a:t> Silnice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12 844 134 784 Kč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307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SC 4.1</a:t>
                      </a:r>
                      <a:r>
                        <a:rPr lang="cs-CZ" sz="1400" dirty="0">
                          <a:solidFill>
                            <a:schemeClr val="accent2"/>
                          </a:solidFill>
                        </a:rPr>
                        <a:t> Vzdělávání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              15 047 921 902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067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SC 4.2</a:t>
                      </a:r>
                      <a:r>
                        <a:rPr lang="cs-CZ" sz="1400" dirty="0">
                          <a:solidFill>
                            <a:schemeClr val="accent2"/>
                          </a:solidFill>
                        </a:rPr>
                        <a:t> Sociální infrastruktura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                9 679 604 844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176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SC 4.3</a:t>
                      </a:r>
                      <a:r>
                        <a:rPr lang="cs-CZ" sz="1400" dirty="0">
                          <a:solidFill>
                            <a:schemeClr val="accent2"/>
                          </a:solidFill>
                        </a:rPr>
                        <a:t> Zdravotnictví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              10 232 104 870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445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SC 4.4</a:t>
                      </a:r>
                      <a:r>
                        <a:rPr lang="cs-CZ" sz="1400" dirty="0">
                          <a:solidFill>
                            <a:schemeClr val="accent2"/>
                          </a:solidFill>
                        </a:rPr>
                        <a:t> Kulturní dědictví a cestovní ruch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                9 449 982 490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929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SC 5.1</a:t>
                      </a:r>
                      <a:r>
                        <a:rPr lang="cs-CZ" sz="1400" dirty="0">
                          <a:solidFill>
                            <a:schemeClr val="accent2"/>
                          </a:solidFill>
                        </a:rPr>
                        <a:t> CLLD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                8 523 834 930 Kč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923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71146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1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EC69BA5B-1698-428E-A18F-7AF7B46584E1}" vid="{47076DAF-E50A-417E-BD01-38E541662260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3854</TotalTime>
  <Words>1888</Words>
  <Application>Microsoft Office PowerPoint</Application>
  <PresentationFormat>Předvádění na obrazovce (4:3)</PresentationFormat>
  <Paragraphs>306</Paragraphs>
  <Slides>31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Motiv1</vt:lpstr>
      <vt:lpstr>Motiv Office</vt:lpstr>
      <vt:lpstr>1_Motiv Office</vt:lpstr>
      <vt:lpstr>IROP 2021 - 2027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Kategorie regionů a nové míry spolufinancování </vt:lpstr>
      <vt:lpstr>Prezentace aplikace PowerPoint</vt:lpstr>
      <vt:lpstr>Prezentace aplikace PowerPoint</vt:lpstr>
      <vt:lpstr>Prezentace aplikace PowerPoint</vt:lpstr>
      <vt:lpstr>   Kulturní dědictví a cestovní ruch</vt:lpstr>
      <vt:lpstr> Specifický cíl 4.4 Kulturní dědictví a cestovní ruch  </vt:lpstr>
      <vt:lpstr> Specifický cíl 4.4 Kulturní dědictví a cestovní ruch  </vt:lpstr>
      <vt:lpstr>Specifický cíl 4.4 Kulturní dědictví a cestovní ruch Klíčové parametry </vt:lpstr>
      <vt:lpstr>Veřejná prostranství</vt:lpstr>
      <vt:lpstr>Specifický cíl 2.2  Revitalizace měst a obcí </vt:lpstr>
      <vt:lpstr>Specifický cíl 2.2  Revitalizace měst a obcí Klíčové parametry </vt:lpstr>
      <vt:lpstr>Vzdělávání</vt:lpstr>
      <vt:lpstr>Specifický cíl 4.1  Vzdělávací infrastruktura </vt:lpstr>
      <vt:lpstr>Specifický cíl 4.1  Vzdělávací infrastruktura </vt:lpstr>
      <vt:lpstr>Specifický cíl 4.1  Vzdělávací infrastruktura </vt:lpstr>
      <vt:lpstr>Specifický cíl 4.1  Vzdělávací infrastruktura </vt:lpstr>
      <vt:lpstr>Specifický cíl 4.1  Vzdělávací infrastruktura Klíčové parametry </vt:lpstr>
      <vt:lpstr>Zdravotnictví</vt:lpstr>
      <vt:lpstr>Specifický cíl 4.3  Infrastruktura ve zdravotnictví  </vt:lpstr>
      <vt:lpstr>Specifický cíl 4.3  Infrastruktura ve zdravotnictví  </vt:lpstr>
      <vt:lpstr>Komunitně vedený místní rozvoj</vt:lpstr>
      <vt:lpstr> Specifický cíl 5.1 Komunitně vedený místní rozvoj </vt:lpstr>
      <vt:lpstr> Specifický cíl 5.1  Komunitně vedený místní rozvoj Klíčové parametry</vt:lpstr>
      <vt:lpstr>Harmonogram přípravy IROP 2021+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návrhu  IROP 2021-2027</dc:title>
  <dc:creator>Jana Doležalová</dc:creator>
  <cp:lastModifiedBy>Eva Schönherrová</cp:lastModifiedBy>
  <cp:revision>175</cp:revision>
  <cp:lastPrinted>2020-08-31T07:49:39Z</cp:lastPrinted>
  <dcterms:created xsi:type="dcterms:W3CDTF">2020-03-04T11:03:47Z</dcterms:created>
  <dcterms:modified xsi:type="dcterms:W3CDTF">2021-04-21T07:26:54Z</dcterms:modified>
</cp:coreProperties>
</file>