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61" r:id="rId6"/>
    <p:sldId id="428" r:id="rId7"/>
    <p:sldId id="362" r:id="rId8"/>
    <p:sldId id="370" r:id="rId9"/>
    <p:sldId id="399" r:id="rId10"/>
    <p:sldId id="403" r:id="rId11"/>
    <p:sldId id="437" r:id="rId12"/>
    <p:sldId id="373" r:id="rId13"/>
    <p:sldId id="380" r:id="rId14"/>
    <p:sldId id="465" r:id="rId15"/>
    <p:sldId id="463" r:id="rId16"/>
    <p:sldId id="466" r:id="rId17"/>
    <p:sldId id="464" r:id="rId18"/>
    <p:sldId id="461" r:id="rId19"/>
    <p:sldId id="420" r:id="rId20"/>
    <p:sldId id="391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něvkovský Jakub" initials="HJ" lastIdx="8" clrIdx="0">
    <p:extLst>
      <p:ext uri="{19B8F6BF-5375-455C-9EA6-DF929625EA0E}">
        <p15:presenceInfo xmlns:p15="http://schemas.microsoft.com/office/powerpoint/2012/main" userId="S-1-5-21-1024343765-948047755-1557874966-21856" providerId="AD"/>
      </p:ext>
    </p:extLst>
  </p:cmAuthor>
  <p:cmAuthor id="2" name="Barbořáková Helena" initials="BH" lastIdx="7" clrIdx="1">
    <p:extLst>
      <p:ext uri="{19B8F6BF-5375-455C-9EA6-DF929625EA0E}">
        <p15:presenceInfo xmlns:p15="http://schemas.microsoft.com/office/powerpoint/2012/main" userId="S-1-5-21-1024343765-948047755-1557874966-13312" providerId="AD"/>
      </p:ext>
    </p:extLst>
  </p:cmAuthor>
  <p:cmAuthor id="3" name="Holečková Lucie" initials="HL" lastIdx="0" clrIdx="2">
    <p:extLst>
      <p:ext uri="{19B8F6BF-5375-455C-9EA6-DF929625EA0E}">
        <p15:presenceInfo xmlns:p15="http://schemas.microsoft.com/office/powerpoint/2012/main" userId="S-1-5-21-1024343765-948047755-1557874966-19941" providerId="AD"/>
      </p:ext>
    </p:extLst>
  </p:cmAuthor>
  <p:cmAuthor id="4" name="Kantůrková Kristýna" initials="KK" lastIdx="8" clrIdx="3">
    <p:extLst>
      <p:ext uri="{19B8F6BF-5375-455C-9EA6-DF929625EA0E}">
        <p15:presenceInfo xmlns:p15="http://schemas.microsoft.com/office/powerpoint/2012/main" userId="S-1-5-21-1024343765-948047755-1557874966-21249" providerId="AD"/>
      </p:ext>
    </p:extLst>
  </p:cmAuthor>
  <p:cmAuthor id="5" name="Pati Viktor" initials="PV" lastIdx="2" clrIdx="4">
    <p:extLst>
      <p:ext uri="{19B8F6BF-5375-455C-9EA6-DF929625EA0E}">
        <p15:presenceInfo xmlns:p15="http://schemas.microsoft.com/office/powerpoint/2012/main" userId="S-1-5-21-1024343765-948047755-1557874966-16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BCD6EE"/>
    <a:srgbClr val="DEEBF7"/>
    <a:srgbClr val="95BEE3"/>
    <a:srgbClr val="B0CEEA"/>
    <a:srgbClr val="B6D2EC"/>
    <a:srgbClr val="B3D0EB"/>
    <a:srgbClr val="D7E7F5"/>
    <a:srgbClr val="FFFFF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2286" autoAdjust="0"/>
  </p:normalViewPr>
  <p:slideViewPr>
    <p:cSldViewPr snapToGrid="0">
      <p:cViewPr varScale="1">
        <p:scale>
          <a:sx n="80" d="100"/>
          <a:sy n="80" d="100"/>
        </p:scale>
        <p:origin x="110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943D4-97A5-4310-8034-41F353498A97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76B3AA2E-0BAE-4F00-A436-10E570C7BA98}">
      <dgm:prSet phldrT="[Text]" custT="1"/>
      <dgm:spPr>
        <a:solidFill>
          <a:srgbClr val="AFCEEB"/>
        </a:solidFill>
        <a:ln>
          <a:noFill/>
        </a:ln>
      </dgm:spPr>
      <dgm:t>
        <a:bodyPr/>
        <a:lstStyle/>
        <a:p>
          <a:r>
            <a:rPr lang="cs-CZ" sz="2100" b="1" dirty="0">
              <a:solidFill>
                <a:schemeClr val="bg1"/>
              </a:solidFill>
            </a:rPr>
            <a:t>OP Výzkum a vývoj pro inovace (OP </a:t>
          </a:r>
          <a:r>
            <a:rPr lang="cs-CZ" sz="2100" b="1" dirty="0" err="1">
              <a:solidFill>
                <a:schemeClr val="bg1"/>
              </a:solidFill>
            </a:rPr>
            <a:t>VaVpI</a:t>
          </a:r>
          <a:r>
            <a:rPr lang="cs-CZ" sz="2100" b="1" dirty="0">
              <a:solidFill>
                <a:schemeClr val="bg1"/>
              </a:solidFill>
            </a:rPr>
            <a:t>)</a:t>
          </a:r>
        </a:p>
        <a:p>
          <a:r>
            <a:rPr lang="cs-CZ" sz="2100" b="1" dirty="0">
              <a:solidFill>
                <a:schemeClr val="bg1"/>
              </a:solidFill>
            </a:rPr>
            <a:t>OP Vzdělávání pro konkurenceschopnost (OP VK)</a:t>
          </a:r>
          <a:endParaRPr lang="cs-CZ" sz="2100" dirty="0">
            <a:solidFill>
              <a:schemeClr val="bg1"/>
            </a:solidFill>
          </a:endParaRPr>
        </a:p>
      </dgm:t>
    </dgm:pt>
    <dgm:pt modelId="{EF36092B-19F7-4685-BFBD-E12D20BB8F25}" type="parTrans" cxnId="{617A5BAD-A022-468F-AF03-71EA22860638}">
      <dgm:prSet/>
      <dgm:spPr/>
      <dgm:t>
        <a:bodyPr/>
        <a:lstStyle/>
        <a:p>
          <a:endParaRPr lang="cs-CZ"/>
        </a:p>
      </dgm:t>
    </dgm:pt>
    <dgm:pt modelId="{F75CF2A7-501B-42B9-A49D-2241BE041B98}" type="sibTrans" cxnId="{617A5BAD-A022-468F-AF03-71EA22860638}">
      <dgm:prSet/>
      <dgm:spPr/>
      <dgm:t>
        <a:bodyPr/>
        <a:lstStyle/>
        <a:p>
          <a:endParaRPr lang="cs-CZ"/>
        </a:p>
      </dgm:t>
    </dgm:pt>
    <dgm:pt modelId="{A85227DF-88E5-4901-B248-F49BA1C657B3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cs-CZ" sz="2200" b="1" dirty="0">
              <a:solidFill>
                <a:srgbClr val="002060"/>
              </a:solidFill>
            </a:rPr>
            <a:t>2007</a:t>
          </a:r>
          <a:r>
            <a:rPr lang="cs-CZ" sz="2200" b="1" dirty="0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 dirty="0">
              <a:solidFill>
                <a:srgbClr val="002060"/>
              </a:solidFill>
            </a:rPr>
            <a:t>2013</a:t>
          </a:r>
        </a:p>
      </dgm:t>
    </dgm:pt>
    <dgm:pt modelId="{2AE668DF-2D5E-46B6-87E9-1880CA9490B2}" type="parTrans" cxnId="{B5B8FC7F-7674-4DCD-9753-077F2DE96FC7}">
      <dgm:prSet/>
      <dgm:spPr/>
      <dgm:t>
        <a:bodyPr/>
        <a:lstStyle/>
        <a:p>
          <a:endParaRPr lang="cs-CZ"/>
        </a:p>
      </dgm:t>
    </dgm:pt>
    <dgm:pt modelId="{00E899EA-2D7B-43BD-B983-B4AD634DD02C}" type="sibTrans" cxnId="{B5B8FC7F-7674-4DCD-9753-077F2DE96FC7}">
      <dgm:prSet/>
      <dgm:spPr/>
      <dgm:t>
        <a:bodyPr/>
        <a:lstStyle/>
        <a:p>
          <a:endParaRPr lang="cs-CZ"/>
        </a:p>
      </dgm:t>
    </dgm:pt>
    <dgm:pt modelId="{389288C3-EB99-4492-994D-8225B3FDF43C}">
      <dgm:prSet phldrT="[Text]" custT="1"/>
      <dgm:spPr>
        <a:solidFill>
          <a:srgbClr val="5195D3"/>
        </a:solidFill>
        <a:ln>
          <a:noFill/>
        </a:ln>
      </dgm:spPr>
      <dgm:t>
        <a:bodyPr/>
        <a:lstStyle/>
        <a:p>
          <a:r>
            <a:rPr lang="cs-CZ" sz="3000" b="1" dirty="0">
              <a:solidFill>
                <a:schemeClr val="bg1"/>
              </a:solidFill>
            </a:rPr>
            <a:t>OP Výzkum, vývoj a vzdělávání </a:t>
          </a:r>
          <a:br>
            <a:rPr lang="cs-CZ" sz="3000" b="1" dirty="0">
              <a:solidFill>
                <a:schemeClr val="bg1"/>
              </a:solidFill>
            </a:rPr>
          </a:br>
          <a:r>
            <a:rPr lang="cs-CZ" sz="3000" b="1" dirty="0">
              <a:solidFill>
                <a:schemeClr val="bg1"/>
              </a:solidFill>
            </a:rPr>
            <a:t>(OP VVV)</a:t>
          </a:r>
          <a:endParaRPr lang="cs-CZ" sz="3000" dirty="0">
            <a:solidFill>
              <a:schemeClr val="bg1"/>
            </a:solidFill>
          </a:endParaRPr>
        </a:p>
      </dgm:t>
    </dgm:pt>
    <dgm:pt modelId="{DCC4451D-07AE-4E24-96D6-7FAAD5C6C9EE}" type="parTrans" cxnId="{219DD8BF-494D-4490-8EA4-95E0D3EEFB8B}">
      <dgm:prSet/>
      <dgm:spPr/>
      <dgm:t>
        <a:bodyPr/>
        <a:lstStyle/>
        <a:p>
          <a:endParaRPr lang="cs-CZ"/>
        </a:p>
      </dgm:t>
    </dgm:pt>
    <dgm:pt modelId="{D16B2311-18EE-4EDA-B81B-8444A192B770}" type="sibTrans" cxnId="{219DD8BF-494D-4490-8EA4-95E0D3EEFB8B}">
      <dgm:prSet/>
      <dgm:spPr/>
      <dgm:t>
        <a:bodyPr/>
        <a:lstStyle/>
        <a:p>
          <a:endParaRPr lang="cs-CZ"/>
        </a:p>
      </dgm:t>
    </dgm:pt>
    <dgm:pt modelId="{9F8F69D4-9A43-4A0B-BB7B-AB097A8987DA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cs-CZ" sz="2200" b="1" dirty="0">
              <a:solidFill>
                <a:srgbClr val="002060"/>
              </a:solidFill>
            </a:rPr>
            <a:t>2014</a:t>
          </a:r>
          <a:r>
            <a:rPr lang="cs-CZ" sz="2200" b="1" dirty="0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 dirty="0">
              <a:solidFill>
                <a:srgbClr val="002060"/>
              </a:solidFill>
            </a:rPr>
            <a:t>2020</a:t>
          </a:r>
          <a:endParaRPr lang="cs-CZ" sz="2200" dirty="0">
            <a:solidFill>
              <a:srgbClr val="002060"/>
            </a:solidFill>
          </a:endParaRPr>
        </a:p>
      </dgm:t>
    </dgm:pt>
    <dgm:pt modelId="{9AF813BC-36DE-44C9-81B5-B6C4E8142093}" type="parTrans" cxnId="{D4103AF9-4254-4D18-B578-745EC8B348F6}">
      <dgm:prSet/>
      <dgm:spPr/>
      <dgm:t>
        <a:bodyPr/>
        <a:lstStyle/>
        <a:p>
          <a:endParaRPr lang="cs-CZ"/>
        </a:p>
      </dgm:t>
    </dgm:pt>
    <dgm:pt modelId="{F28B94E7-3D88-4A18-A008-E81337B14D2F}" type="sibTrans" cxnId="{D4103AF9-4254-4D18-B578-745EC8B348F6}">
      <dgm:prSet/>
      <dgm:spPr/>
      <dgm:t>
        <a:bodyPr/>
        <a:lstStyle/>
        <a:p>
          <a:endParaRPr lang="cs-CZ"/>
        </a:p>
      </dgm:t>
    </dgm:pt>
    <dgm:pt modelId="{3FBE0C65-14CB-4B94-BB51-F029E018B6CD}">
      <dgm:prSet phldrT="[Text]" custT="1"/>
      <dgm:spPr>
        <a:solidFill>
          <a:srgbClr val="1F4E79"/>
        </a:solidFill>
        <a:ln>
          <a:noFill/>
        </a:ln>
      </dgm:spPr>
      <dgm:t>
        <a:bodyPr/>
        <a:lstStyle/>
        <a:p>
          <a:r>
            <a:rPr lang="cs-CZ" sz="3000" b="1" dirty="0">
              <a:solidFill>
                <a:schemeClr val="bg1"/>
              </a:solidFill>
            </a:rPr>
            <a:t>OP Jan Amos Komenský </a:t>
          </a:r>
        </a:p>
        <a:p>
          <a:r>
            <a:rPr lang="cs-CZ" sz="3000" b="1" dirty="0">
              <a:solidFill>
                <a:schemeClr val="bg1"/>
              </a:solidFill>
            </a:rPr>
            <a:t>(OP JAK)</a:t>
          </a:r>
          <a:endParaRPr lang="cs-CZ" sz="3000" dirty="0">
            <a:solidFill>
              <a:schemeClr val="bg1"/>
            </a:solidFill>
          </a:endParaRPr>
        </a:p>
      </dgm:t>
    </dgm:pt>
    <dgm:pt modelId="{0665DC52-B45A-4738-B19F-3F006A22FABC}" type="parTrans" cxnId="{CF3C4C06-37C5-4C0D-8E8A-977EF0CC0C02}">
      <dgm:prSet/>
      <dgm:spPr/>
      <dgm:t>
        <a:bodyPr/>
        <a:lstStyle/>
        <a:p>
          <a:endParaRPr lang="cs-CZ"/>
        </a:p>
      </dgm:t>
    </dgm:pt>
    <dgm:pt modelId="{219062F1-56F7-4160-9C8A-9F9966B0C908}" type="sibTrans" cxnId="{CF3C4C06-37C5-4C0D-8E8A-977EF0CC0C02}">
      <dgm:prSet/>
      <dgm:spPr/>
      <dgm:t>
        <a:bodyPr/>
        <a:lstStyle/>
        <a:p>
          <a:endParaRPr lang="cs-CZ"/>
        </a:p>
      </dgm:t>
    </dgm:pt>
    <dgm:pt modelId="{6DC416AC-9F8D-4E1A-A211-9BF9A3AD0D56}">
      <dgm:prSet phldrT="[Text]" custT="1"/>
      <dgm:spPr>
        <a:solidFill>
          <a:srgbClr val="FFFFFF"/>
        </a:solidFill>
        <a:ln>
          <a:noFill/>
        </a:ln>
      </dgm:spPr>
      <dgm:t>
        <a:bodyPr/>
        <a:lstStyle/>
        <a:p>
          <a:r>
            <a:rPr lang="cs-CZ" sz="2200" b="1">
              <a:solidFill>
                <a:srgbClr val="002060"/>
              </a:solidFill>
            </a:rPr>
            <a:t>2021</a:t>
          </a:r>
          <a:r>
            <a:rPr lang="cs-CZ" sz="2200" b="1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>
              <a:solidFill>
                <a:srgbClr val="002060"/>
              </a:solidFill>
            </a:rPr>
            <a:t>2027</a:t>
          </a:r>
          <a:endParaRPr lang="cs-CZ" sz="2200" dirty="0">
            <a:solidFill>
              <a:srgbClr val="002060"/>
            </a:solidFill>
          </a:endParaRPr>
        </a:p>
      </dgm:t>
    </dgm:pt>
    <dgm:pt modelId="{85D83BA5-B6A9-433C-8C09-31DDF2516B69}" type="parTrans" cxnId="{DD3BC865-A781-4CFF-96F9-4A1665C2DC24}">
      <dgm:prSet/>
      <dgm:spPr/>
      <dgm:t>
        <a:bodyPr/>
        <a:lstStyle/>
        <a:p>
          <a:endParaRPr lang="cs-CZ"/>
        </a:p>
      </dgm:t>
    </dgm:pt>
    <dgm:pt modelId="{5EFBB02D-51FC-48DB-9C32-DE6FE5EFABEE}" type="sibTrans" cxnId="{DD3BC865-A781-4CFF-96F9-4A1665C2DC24}">
      <dgm:prSet/>
      <dgm:spPr/>
      <dgm:t>
        <a:bodyPr/>
        <a:lstStyle/>
        <a:p>
          <a:endParaRPr lang="cs-CZ"/>
        </a:p>
      </dgm:t>
    </dgm:pt>
    <dgm:pt modelId="{28E5AEE1-6E63-4859-81ED-5E07C3280AC6}" type="pres">
      <dgm:prSet presAssocID="{06F943D4-97A5-4310-8034-41F353498A97}" presName="Name0" presStyleCnt="0">
        <dgm:presLayoutVars>
          <dgm:dir/>
          <dgm:animLvl val="lvl"/>
          <dgm:resizeHandles val="exact"/>
        </dgm:presLayoutVars>
      </dgm:prSet>
      <dgm:spPr/>
    </dgm:pt>
    <dgm:pt modelId="{B5FFA413-CAA5-4FBF-B960-10121CE94DC3}" type="pres">
      <dgm:prSet presAssocID="{76B3AA2E-0BAE-4F00-A436-10E570C7BA98}" presName="linNode" presStyleCnt="0"/>
      <dgm:spPr/>
    </dgm:pt>
    <dgm:pt modelId="{10CC8B25-8FA6-477D-BF21-765173635F43}" type="pres">
      <dgm:prSet presAssocID="{76B3AA2E-0BAE-4F00-A436-10E570C7BA98}" presName="parentText" presStyleLbl="node1" presStyleIdx="0" presStyleCnt="3" custScaleX="380475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11CD795E-E54B-4C2E-BA7E-5B2648D440AE}" type="pres">
      <dgm:prSet presAssocID="{76B3AA2E-0BAE-4F00-A436-10E570C7BA98}" presName="descendantText" presStyleLbl="alignAccFollowNode1" presStyleIdx="0" presStyleCnt="3" custScaleX="67155">
        <dgm:presLayoutVars>
          <dgm:bulletEnabled val="1"/>
        </dgm:presLayoutVars>
      </dgm:prSet>
      <dgm:spPr>
        <a:prstGeom prst="rect">
          <a:avLst/>
        </a:prstGeom>
      </dgm:spPr>
    </dgm:pt>
    <dgm:pt modelId="{548EEA54-79CF-4B0A-B2A0-AC7EDD542A85}" type="pres">
      <dgm:prSet presAssocID="{F75CF2A7-501B-42B9-A49D-2241BE041B98}" presName="sp" presStyleCnt="0"/>
      <dgm:spPr/>
    </dgm:pt>
    <dgm:pt modelId="{39C1C6EB-1DE6-4BE9-917A-3CD6A97BEF25}" type="pres">
      <dgm:prSet presAssocID="{389288C3-EB99-4492-994D-8225B3FDF43C}" presName="linNode" presStyleCnt="0"/>
      <dgm:spPr/>
    </dgm:pt>
    <dgm:pt modelId="{B2F89BB6-EEF1-4FF2-A062-0C545E8FFEE9}" type="pres">
      <dgm:prSet presAssocID="{389288C3-EB99-4492-994D-8225B3FDF43C}" presName="parentText" presStyleLbl="node1" presStyleIdx="1" presStyleCnt="3" custScaleX="57161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D07293FA-5EF2-4E7A-B1EA-7A681C6CC59E}" type="pres">
      <dgm:prSet presAssocID="{389288C3-EB99-4492-994D-8225B3FDF43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3D21A108-2EE5-4F3B-8DCC-C66564C6E77B}" type="pres">
      <dgm:prSet presAssocID="{D16B2311-18EE-4EDA-B81B-8444A192B770}" presName="sp" presStyleCnt="0"/>
      <dgm:spPr/>
    </dgm:pt>
    <dgm:pt modelId="{441F9019-F1D8-4B2E-BDFD-642E3D9DCA48}" type="pres">
      <dgm:prSet presAssocID="{3FBE0C65-14CB-4B94-BB51-F029E018B6CD}" presName="linNode" presStyleCnt="0"/>
      <dgm:spPr/>
    </dgm:pt>
    <dgm:pt modelId="{B953EB82-65AD-41F1-9A21-6D8DA3883D42}" type="pres">
      <dgm:prSet presAssocID="{3FBE0C65-14CB-4B94-BB51-F029E018B6CD}" presName="parentText" presStyleLbl="node1" presStyleIdx="2" presStyleCnt="3" custScaleX="35381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F0078AD8-C3D2-461D-B9AA-C7D93C717E4F}" type="pres">
      <dgm:prSet presAssocID="{3FBE0C65-14CB-4B94-BB51-F029E018B6CD}" presName="descendantText" presStyleLbl="alignAccFollowNode1" presStyleIdx="2" presStyleCnt="3" custScaleX="61955" custLinFactNeighborX="1128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F3C4C06-37C5-4C0D-8E8A-977EF0CC0C02}" srcId="{06F943D4-97A5-4310-8034-41F353498A97}" destId="{3FBE0C65-14CB-4B94-BB51-F029E018B6CD}" srcOrd="2" destOrd="0" parTransId="{0665DC52-B45A-4738-B19F-3F006A22FABC}" sibTransId="{219062F1-56F7-4160-9C8A-9F9966B0C908}"/>
    <dgm:cxn modelId="{1A8FA116-15B7-401A-B73F-CE3A9A02F3BE}" type="presOf" srcId="{06F943D4-97A5-4310-8034-41F353498A97}" destId="{28E5AEE1-6E63-4859-81ED-5E07C3280AC6}" srcOrd="0" destOrd="0" presId="urn:microsoft.com/office/officeart/2005/8/layout/vList5"/>
    <dgm:cxn modelId="{7B960A3F-C760-4125-9A87-4B4E1B94CA23}" type="presOf" srcId="{76B3AA2E-0BAE-4F00-A436-10E570C7BA98}" destId="{10CC8B25-8FA6-477D-BF21-765173635F43}" srcOrd="0" destOrd="0" presId="urn:microsoft.com/office/officeart/2005/8/layout/vList5"/>
    <dgm:cxn modelId="{0A23025B-7B6B-4B24-872D-89342C1DEDB4}" type="presOf" srcId="{6DC416AC-9F8D-4E1A-A211-9BF9A3AD0D56}" destId="{F0078AD8-C3D2-461D-B9AA-C7D93C717E4F}" srcOrd="0" destOrd="0" presId="urn:microsoft.com/office/officeart/2005/8/layout/vList5"/>
    <dgm:cxn modelId="{DD3BC865-A781-4CFF-96F9-4A1665C2DC24}" srcId="{3FBE0C65-14CB-4B94-BB51-F029E018B6CD}" destId="{6DC416AC-9F8D-4E1A-A211-9BF9A3AD0D56}" srcOrd="0" destOrd="0" parTransId="{85D83BA5-B6A9-433C-8C09-31DDF2516B69}" sibTransId="{5EFBB02D-51FC-48DB-9C32-DE6FE5EFABEE}"/>
    <dgm:cxn modelId="{E203C959-6E48-46DB-9FB8-B9F3CF86E756}" type="presOf" srcId="{A85227DF-88E5-4901-B248-F49BA1C657B3}" destId="{11CD795E-E54B-4C2E-BA7E-5B2648D440AE}" srcOrd="0" destOrd="0" presId="urn:microsoft.com/office/officeart/2005/8/layout/vList5"/>
    <dgm:cxn modelId="{B5B8FC7F-7674-4DCD-9753-077F2DE96FC7}" srcId="{76B3AA2E-0BAE-4F00-A436-10E570C7BA98}" destId="{A85227DF-88E5-4901-B248-F49BA1C657B3}" srcOrd="0" destOrd="0" parTransId="{2AE668DF-2D5E-46B6-87E9-1880CA9490B2}" sibTransId="{00E899EA-2D7B-43BD-B983-B4AD634DD02C}"/>
    <dgm:cxn modelId="{6990AEAA-7E88-4967-BC76-7D9597EE0B37}" type="presOf" srcId="{9F8F69D4-9A43-4A0B-BB7B-AB097A8987DA}" destId="{D07293FA-5EF2-4E7A-B1EA-7A681C6CC59E}" srcOrd="0" destOrd="0" presId="urn:microsoft.com/office/officeart/2005/8/layout/vList5"/>
    <dgm:cxn modelId="{037C32AD-CE5C-43AC-ACBE-AC28CA206911}" type="presOf" srcId="{3FBE0C65-14CB-4B94-BB51-F029E018B6CD}" destId="{B953EB82-65AD-41F1-9A21-6D8DA3883D42}" srcOrd="0" destOrd="0" presId="urn:microsoft.com/office/officeart/2005/8/layout/vList5"/>
    <dgm:cxn modelId="{617A5BAD-A022-468F-AF03-71EA22860638}" srcId="{06F943D4-97A5-4310-8034-41F353498A97}" destId="{76B3AA2E-0BAE-4F00-A436-10E570C7BA98}" srcOrd="0" destOrd="0" parTransId="{EF36092B-19F7-4685-BFBD-E12D20BB8F25}" sibTransId="{F75CF2A7-501B-42B9-A49D-2241BE041B98}"/>
    <dgm:cxn modelId="{B9188BAE-C2CA-42F2-98F1-A3F3BF662F18}" type="presOf" srcId="{389288C3-EB99-4492-994D-8225B3FDF43C}" destId="{B2F89BB6-EEF1-4FF2-A062-0C545E8FFEE9}" srcOrd="0" destOrd="0" presId="urn:microsoft.com/office/officeart/2005/8/layout/vList5"/>
    <dgm:cxn modelId="{219DD8BF-494D-4490-8EA4-95E0D3EEFB8B}" srcId="{06F943D4-97A5-4310-8034-41F353498A97}" destId="{389288C3-EB99-4492-994D-8225B3FDF43C}" srcOrd="1" destOrd="0" parTransId="{DCC4451D-07AE-4E24-96D6-7FAAD5C6C9EE}" sibTransId="{D16B2311-18EE-4EDA-B81B-8444A192B770}"/>
    <dgm:cxn modelId="{D4103AF9-4254-4D18-B578-745EC8B348F6}" srcId="{389288C3-EB99-4492-994D-8225B3FDF43C}" destId="{9F8F69D4-9A43-4A0B-BB7B-AB097A8987DA}" srcOrd="0" destOrd="0" parTransId="{9AF813BC-36DE-44C9-81B5-B6C4E8142093}" sibTransId="{F28B94E7-3D88-4A18-A008-E81337B14D2F}"/>
    <dgm:cxn modelId="{5202B91E-FE36-429A-B1C9-2F3086A7034B}" type="presParOf" srcId="{28E5AEE1-6E63-4859-81ED-5E07C3280AC6}" destId="{B5FFA413-CAA5-4FBF-B960-10121CE94DC3}" srcOrd="0" destOrd="0" presId="urn:microsoft.com/office/officeart/2005/8/layout/vList5"/>
    <dgm:cxn modelId="{DE85FAEC-389E-4BCD-9915-95A374F7C516}" type="presParOf" srcId="{B5FFA413-CAA5-4FBF-B960-10121CE94DC3}" destId="{10CC8B25-8FA6-477D-BF21-765173635F43}" srcOrd="0" destOrd="0" presId="urn:microsoft.com/office/officeart/2005/8/layout/vList5"/>
    <dgm:cxn modelId="{A0671935-6BBD-49DC-889D-888A04317ED8}" type="presParOf" srcId="{B5FFA413-CAA5-4FBF-B960-10121CE94DC3}" destId="{11CD795E-E54B-4C2E-BA7E-5B2648D440AE}" srcOrd="1" destOrd="0" presId="urn:microsoft.com/office/officeart/2005/8/layout/vList5"/>
    <dgm:cxn modelId="{84CD388B-3767-4C30-98B8-A7E915548D15}" type="presParOf" srcId="{28E5AEE1-6E63-4859-81ED-5E07C3280AC6}" destId="{548EEA54-79CF-4B0A-B2A0-AC7EDD542A85}" srcOrd="1" destOrd="0" presId="urn:microsoft.com/office/officeart/2005/8/layout/vList5"/>
    <dgm:cxn modelId="{959098FD-D437-45CD-9706-EBA482E44181}" type="presParOf" srcId="{28E5AEE1-6E63-4859-81ED-5E07C3280AC6}" destId="{39C1C6EB-1DE6-4BE9-917A-3CD6A97BEF25}" srcOrd="2" destOrd="0" presId="urn:microsoft.com/office/officeart/2005/8/layout/vList5"/>
    <dgm:cxn modelId="{404AB52C-BDEF-496C-9DA4-11AA9984DDEA}" type="presParOf" srcId="{39C1C6EB-1DE6-4BE9-917A-3CD6A97BEF25}" destId="{B2F89BB6-EEF1-4FF2-A062-0C545E8FFEE9}" srcOrd="0" destOrd="0" presId="urn:microsoft.com/office/officeart/2005/8/layout/vList5"/>
    <dgm:cxn modelId="{5E8C324E-DA0A-40AC-B5A0-2477ADC4F9A7}" type="presParOf" srcId="{39C1C6EB-1DE6-4BE9-917A-3CD6A97BEF25}" destId="{D07293FA-5EF2-4E7A-B1EA-7A681C6CC59E}" srcOrd="1" destOrd="0" presId="urn:microsoft.com/office/officeart/2005/8/layout/vList5"/>
    <dgm:cxn modelId="{AB425279-7BA5-42AB-BECE-55F1DE5ED606}" type="presParOf" srcId="{28E5AEE1-6E63-4859-81ED-5E07C3280AC6}" destId="{3D21A108-2EE5-4F3B-8DCC-C66564C6E77B}" srcOrd="3" destOrd="0" presId="urn:microsoft.com/office/officeart/2005/8/layout/vList5"/>
    <dgm:cxn modelId="{F902B566-4163-4F90-85DA-CD23592FE449}" type="presParOf" srcId="{28E5AEE1-6E63-4859-81ED-5E07C3280AC6}" destId="{441F9019-F1D8-4B2E-BDFD-642E3D9DCA48}" srcOrd="4" destOrd="0" presId="urn:microsoft.com/office/officeart/2005/8/layout/vList5"/>
    <dgm:cxn modelId="{6FEB3224-F104-47F5-B58D-C6E0582F4F93}" type="presParOf" srcId="{441F9019-F1D8-4B2E-BDFD-642E3D9DCA48}" destId="{B953EB82-65AD-41F1-9A21-6D8DA3883D42}" srcOrd="0" destOrd="0" presId="urn:microsoft.com/office/officeart/2005/8/layout/vList5"/>
    <dgm:cxn modelId="{8AA28426-A367-478E-9F2F-32F809F126C4}" type="presParOf" srcId="{441F9019-F1D8-4B2E-BDFD-642E3D9DCA48}" destId="{F0078AD8-C3D2-461D-B9AA-C7D93C717E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D795E-E54B-4C2E-BA7E-5B2648D440AE}">
      <dsp:nvSpPr>
        <dsp:cNvPr id="0" name=""/>
        <dsp:cNvSpPr/>
      </dsp:nvSpPr>
      <dsp:spPr>
        <a:xfrm rot="5400000">
          <a:off x="9061164" y="-570072"/>
          <a:ext cx="1178162" cy="2617310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rgbClr val="002060"/>
              </a:solidFill>
            </a:rPr>
            <a:t>2007</a:t>
          </a:r>
          <a:r>
            <a:rPr lang="cs-CZ" sz="2200" b="1" kern="1200" dirty="0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 kern="1200" dirty="0">
              <a:solidFill>
                <a:srgbClr val="002060"/>
              </a:solidFill>
            </a:rPr>
            <a:t>2013</a:t>
          </a:r>
        </a:p>
      </dsp:txBody>
      <dsp:txXfrm rot="-5400000">
        <a:off x="8341590" y="149502"/>
        <a:ext cx="2617310" cy="1178162"/>
      </dsp:txXfrm>
    </dsp:sp>
    <dsp:sp modelId="{10CC8B25-8FA6-477D-BF21-765173635F43}">
      <dsp:nvSpPr>
        <dsp:cNvPr id="0" name=""/>
        <dsp:cNvSpPr/>
      </dsp:nvSpPr>
      <dsp:spPr>
        <a:xfrm>
          <a:off x="446" y="2231"/>
          <a:ext cx="8341143" cy="1472703"/>
        </a:xfrm>
        <a:prstGeom prst="rect">
          <a:avLst/>
        </a:prstGeom>
        <a:solidFill>
          <a:srgbClr val="AFCEE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OP Výzkum a vývoj pro inovace (OP </a:t>
          </a:r>
          <a:r>
            <a:rPr lang="cs-CZ" sz="2100" b="1" kern="1200" dirty="0" err="1">
              <a:solidFill>
                <a:schemeClr val="bg1"/>
              </a:solidFill>
            </a:rPr>
            <a:t>VaVpI</a:t>
          </a:r>
          <a:r>
            <a:rPr lang="cs-CZ" sz="2100" b="1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bg1"/>
              </a:solidFill>
            </a:rPr>
            <a:t>OP Vzdělávání pro konkurenceschopnost (OP VK)</a:t>
          </a:r>
          <a:endParaRPr lang="cs-CZ" sz="2100" kern="1200" dirty="0">
            <a:solidFill>
              <a:schemeClr val="bg1"/>
            </a:solidFill>
          </a:endParaRPr>
        </a:p>
      </dsp:txBody>
      <dsp:txXfrm>
        <a:off x="446" y="2231"/>
        <a:ext cx="8341143" cy="1472703"/>
      </dsp:txXfrm>
    </dsp:sp>
    <dsp:sp modelId="{D07293FA-5EF2-4E7A-B1EA-7A681C6CC59E}">
      <dsp:nvSpPr>
        <dsp:cNvPr id="0" name=""/>
        <dsp:cNvSpPr/>
      </dsp:nvSpPr>
      <dsp:spPr>
        <a:xfrm rot="5400000">
          <a:off x="9069064" y="985211"/>
          <a:ext cx="1178162" cy="2599420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rgbClr val="002060"/>
              </a:solidFill>
            </a:rPr>
            <a:t>2014</a:t>
          </a:r>
          <a:r>
            <a:rPr lang="cs-CZ" sz="2200" b="1" kern="1200" dirty="0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 kern="1200" dirty="0">
              <a:solidFill>
                <a:srgbClr val="002060"/>
              </a:solidFill>
            </a:rPr>
            <a:t>2020</a:t>
          </a:r>
          <a:endParaRPr lang="cs-CZ" sz="2200" kern="1200" dirty="0">
            <a:solidFill>
              <a:srgbClr val="002060"/>
            </a:solidFill>
          </a:endParaRPr>
        </a:p>
      </dsp:txBody>
      <dsp:txXfrm rot="-5400000">
        <a:off x="8358435" y="1695840"/>
        <a:ext cx="2599420" cy="1178162"/>
      </dsp:txXfrm>
    </dsp:sp>
    <dsp:sp modelId="{B2F89BB6-EEF1-4FF2-A062-0C545E8FFEE9}">
      <dsp:nvSpPr>
        <dsp:cNvPr id="0" name=""/>
        <dsp:cNvSpPr/>
      </dsp:nvSpPr>
      <dsp:spPr>
        <a:xfrm>
          <a:off x="446" y="1548570"/>
          <a:ext cx="8357990" cy="1472703"/>
        </a:xfrm>
        <a:prstGeom prst="rect">
          <a:avLst/>
        </a:prstGeom>
        <a:solidFill>
          <a:srgbClr val="5195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bg1"/>
              </a:solidFill>
            </a:rPr>
            <a:t>OP Výzkum, vývoj a vzdělávání </a:t>
          </a:r>
          <a:br>
            <a:rPr lang="cs-CZ" sz="3000" b="1" kern="1200" dirty="0">
              <a:solidFill>
                <a:schemeClr val="bg1"/>
              </a:solidFill>
            </a:rPr>
          </a:br>
          <a:r>
            <a:rPr lang="cs-CZ" sz="3000" b="1" kern="1200" dirty="0">
              <a:solidFill>
                <a:schemeClr val="bg1"/>
              </a:solidFill>
            </a:rPr>
            <a:t>(OP VVV)</a:t>
          </a:r>
          <a:endParaRPr lang="cs-CZ" sz="3000" kern="1200" dirty="0">
            <a:solidFill>
              <a:schemeClr val="bg1"/>
            </a:solidFill>
          </a:endParaRPr>
        </a:p>
      </dsp:txBody>
      <dsp:txXfrm>
        <a:off x="446" y="1548570"/>
        <a:ext cx="8357990" cy="1472703"/>
      </dsp:txXfrm>
    </dsp:sp>
    <dsp:sp modelId="{F0078AD8-C3D2-461D-B9AA-C7D93C717E4F}">
      <dsp:nvSpPr>
        <dsp:cNvPr id="0" name=""/>
        <dsp:cNvSpPr/>
      </dsp:nvSpPr>
      <dsp:spPr>
        <a:xfrm rot="5400000">
          <a:off x="9069582" y="2530577"/>
          <a:ext cx="1178162" cy="2601366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>
              <a:solidFill>
                <a:srgbClr val="002060"/>
              </a:solidFill>
            </a:rPr>
            <a:t>2021</a:t>
          </a:r>
          <a:r>
            <a:rPr lang="cs-CZ" sz="2200" b="1" kern="1200">
              <a:solidFill>
                <a:srgbClr val="002060"/>
              </a:solidFill>
              <a:cs typeface="Arial" panose="020B0604020202020204" pitchFamily="34" charset="0"/>
            </a:rPr>
            <a:t>–</a:t>
          </a:r>
          <a:r>
            <a:rPr lang="cs-CZ" sz="2200" b="1" kern="1200">
              <a:solidFill>
                <a:srgbClr val="002060"/>
              </a:solidFill>
            </a:rPr>
            <a:t>2027</a:t>
          </a:r>
          <a:endParaRPr lang="cs-CZ" sz="2200" kern="1200" dirty="0">
            <a:solidFill>
              <a:srgbClr val="002060"/>
            </a:solidFill>
          </a:endParaRPr>
        </a:p>
      </dsp:txBody>
      <dsp:txXfrm rot="-5400000">
        <a:off x="8357980" y="3242179"/>
        <a:ext cx="2601366" cy="1178162"/>
      </dsp:txXfrm>
    </dsp:sp>
    <dsp:sp modelId="{B953EB82-65AD-41F1-9A21-6D8DA3883D42}">
      <dsp:nvSpPr>
        <dsp:cNvPr id="0" name=""/>
        <dsp:cNvSpPr/>
      </dsp:nvSpPr>
      <dsp:spPr>
        <a:xfrm>
          <a:off x="446" y="3094908"/>
          <a:ext cx="8356372" cy="1472703"/>
        </a:xfrm>
        <a:prstGeom prst="rect">
          <a:avLst/>
        </a:prstGeom>
        <a:solidFill>
          <a:srgbClr val="1F4E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bg1"/>
              </a:solidFill>
            </a:rPr>
            <a:t>OP Jan Amos Komenský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bg1"/>
              </a:solidFill>
            </a:rPr>
            <a:t>(OP JAK)</a:t>
          </a:r>
          <a:endParaRPr lang="cs-CZ" sz="3000" kern="1200" dirty="0">
            <a:solidFill>
              <a:schemeClr val="bg1"/>
            </a:solidFill>
          </a:endParaRPr>
        </a:p>
      </dsp:txBody>
      <dsp:txXfrm>
        <a:off x="446" y="3094908"/>
        <a:ext cx="8356372" cy="147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669CB-E6EE-4C2B-B7E5-92FD360889E3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2DD5-A413-44AE-A8E6-E0E5717B2E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33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23C2E-EDB9-4E49-B9FC-C102707F620A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1C052-006C-4012-A0CB-7F15FFAF63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6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5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85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11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76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3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9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90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C052-006C-4012-A0CB-7F15FFAF630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sp>
        <p:nvSpPr>
          <p:cNvPr id="7" name="TextovéPole 6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14" name="TextovéPole 13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6" name="TextovéPole 5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0" y="-60960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eta.Caithamlova@msmt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lIns="432000" rtlCol="0">
            <a:noAutofit/>
          </a:bodyPr>
          <a:lstStyle/>
          <a:p>
            <a:endParaRPr lang="cs-CZ" sz="6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cs-CZ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92"/>
          <a:stretch/>
        </p:blipFill>
        <p:spPr>
          <a:xfrm flipH="1">
            <a:off x="0" y="-599830"/>
            <a:ext cx="12192000" cy="6525846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0" y="2768937"/>
            <a:ext cx="12192000" cy="2781339"/>
          </a:xfrm>
          <a:prstGeom prst="rect">
            <a:avLst/>
          </a:prstGeom>
        </p:spPr>
        <p:txBody>
          <a:bodyPr wrap="square" lIns="432000" tIns="46800">
            <a:spAutoFit/>
          </a:bodyPr>
          <a:lstStyle/>
          <a:p>
            <a:pPr>
              <a:lnSpc>
                <a:spcPts val="7000"/>
              </a:lnSpc>
            </a:pPr>
            <a:r>
              <a:rPr lang="cs-CZ" sz="5800" b="1" u="sng" dirty="0">
                <a:solidFill>
                  <a:schemeClr val="bg1"/>
                </a:solidFill>
                <a:cs typeface="Arial" panose="020B0604020202020204" pitchFamily="34" charset="0"/>
              </a:rPr>
              <a:t>OPERAČNÍ PROGRAM </a:t>
            </a:r>
          </a:p>
          <a:p>
            <a:pPr>
              <a:lnSpc>
                <a:spcPts val="7000"/>
              </a:lnSpc>
            </a:pPr>
            <a:r>
              <a:rPr lang="cs-CZ" sz="5800" b="1" u="sng" dirty="0">
                <a:solidFill>
                  <a:schemeClr val="bg1"/>
                </a:solidFill>
                <a:cs typeface="Arial" panose="020B0604020202020204" pitchFamily="34" charset="0"/>
              </a:rPr>
              <a:t>JAN AMOS KOMENSKÝ </a:t>
            </a:r>
          </a:p>
          <a:p>
            <a:endParaRPr lang="cs-CZ" sz="1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Programové období 2014–2020 a 2021–2027, 22. 4. 2021</a:t>
            </a:r>
          </a:p>
          <a:p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18394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-12999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170171"/>
            <a:ext cx="12192000" cy="4862870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Hlavní typy příjemců: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školy (včetně církevních) a školská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vzdělávací instituce akreditované MŠMT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kraje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obce, městské části hl. m. Praha, dobrovolné svazky obcí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příspěvkové organizace OSS a ÚSC </a:t>
            </a:r>
          </a:p>
          <a:p>
            <a:pPr algn="ctr"/>
            <a:endParaRPr lang="cs-CZ" sz="5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1EE1FDA-106A-4CE8-A572-EDAFEDDC8F9E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PRIORITA 2 (REGIONÁLNÍ ŠKOLSTVÍ)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E4339F72-ECE7-4E49-929F-166DCF79E043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10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-7684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" y="1160232"/>
            <a:ext cx="9889434" cy="6017032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Vytvoření podmínek nutných pro implementaci S2030+ ve školách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Poskytnutí cílené individualizované podpory školám v oblasti řízení organizace a řízení pedagogického procesu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Podpora pedagogického </a:t>
            </a:r>
            <a:r>
              <a:rPr lang="cs-CZ" sz="2200" b="1" dirty="0" err="1">
                <a:solidFill>
                  <a:schemeClr val="bg1"/>
                </a:solidFill>
              </a:rPr>
              <a:t>leadershipu</a:t>
            </a:r>
            <a:r>
              <a:rPr lang="cs-CZ" sz="2200" b="1" dirty="0">
                <a:solidFill>
                  <a:schemeClr val="bg1"/>
                </a:solidFill>
              </a:rPr>
              <a:t> ředitelů škol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Snížení nepedagogické zátěže škol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Snížení rozdílů v kvalitě poskytovaného vzdělávání mezi školami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Koncentrace a synergie odborných kapacit v území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Zlepšení spolupráce mezi řediteli, zřizovateli, MŠMT a jeho organizacemi a místními aktéry ve vzdělávání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Pilotáž (2021-2023, 2,5 roku), následně předpoklad podpory z </a:t>
            </a:r>
            <a:r>
              <a:rPr lang="cs-CZ" sz="2200" b="1" dirty="0" err="1">
                <a:solidFill>
                  <a:schemeClr val="bg1"/>
                </a:solidFill>
              </a:rPr>
              <a:t>IPs</a:t>
            </a:r>
            <a:r>
              <a:rPr lang="cs-CZ" sz="2200" b="1" dirty="0">
                <a:solidFill>
                  <a:schemeClr val="bg1"/>
                </a:solidFill>
              </a:rPr>
              <a:t> v OP JAK (2024-2029), následně přechod do financování ze státního rozpočtu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6C8546A-E08A-4E45-837D-101DF730880E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IPs – STŘEDNÍ ČLÁNEK PODPORY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DC7F5C12-6728-4B43-8D36-50CF52D021EC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11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-7684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948324"/>
            <a:ext cx="9196458" cy="5909310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návaznost na plnění Dlouhodobého záměru vzdělávání a rozvoje vzdělávací soustavy ČR na období 2019-2023 a plnění Strategie 2030+, návaznost na šablony OP VVV, další aktivity ve vyjednávání</a:t>
            </a:r>
          </a:p>
          <a:p>
            <a:pPr algn="just"/>
            <a:endParaRPr lang="cs-CZ" sz="2400" b="1" dirty="0">
              <a:solidFill>
                <a:schemeClr val="bg1"/>
              </a:solidFill>
            </a:endParaRPr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MŠ a ZŠ: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personální podpora, rozvoj a stáže </a:t>
            </a:r>
            <a:r>
              <a:rPr lang="cs-CZ" sz="2400" dirty="0" err="1">
                <a:solidFill>
                  <a:schemeClr val="bg1"/>
                </a:solidFill>
              </a:rPr>
              <a:t>pg</a:t>
            </a:r>
            <a:r>
              <a:rPr lang="cs-CZ" sz="2400" dirty="0">
                <a:solidFill>
                  <a:schemeClr val="bg1"/>
                </a:solidFill>
              </a:rPr>
              <a:t>. pracovníků, podpora ICT, extrakurikulární aktivity, projektové dny, spolupráce s rodiči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SŠ a VOŠ: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spolupráce škol a zaměstnavatelů, podpora odborného vzdělávání, ICT, personální podpora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200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6C8546A-E08A-4E45-837D-101DF730880E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ŠABLONY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DC7F5C12-6728-4B43-8D36-50CF52D021EC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12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-7684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Obdélník 1"/>
          <p:cNvSpPr/>
          <p:nvPr/>
        </p:nvSpPr>
        <p:spPr>
          <a:xfrm>
            <a:off x="1" y="1160232"/>
            <a:ext cx="9889434" cy="4708981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Podpora digitálního vzdělávání</a:t>
            </a:r>
            <a:r>
              <a:rPr lang="cs-CZ" sz="2000" dirty="0">
                <a:solidFill>
                  <a:schemeClr val="bg1"/>
                </a:solidFill>
              </a:rPr>
              <a:t> 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Podpora zájmového a neformálního vzdělávání </a:t>
            </a:r>
            <a:r>
              <a:rPr lang="cs-CZ" sz="2000" dirty="0">
                <a:solidFill>
                  <a:schemeClr val="bg1"/>
                </a:solidFill>
              </a:rPr>
              <a:t>(aktivity vedoucí k překonávání sociálních disparit a ke zvýšení kvality neformálního a zájmového vzdělávání)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Podpora dětí, žáků a studentů VOŠ se speciálními vzdělávacími potřebami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Podpora občanského vzdělávání a výchovy k demokracii </a:t>
            </a:r>
            <a:r>
              <a:rPr lang="cs-CZ" sz="2000" dirty="0">
                <a:solidFill>
                  <a:schemeClr val="bg1"/>
                </a:solidFill>
              </a:rPr>
              <a:t>(příprava a realizace </a:t>
            </a:r>
          </a:p>
          <a:p>
            <a:pPr marL="0" lvl="1" algn="just"/>
            <a:r>
              <a:rPr lang="cs-CZ" sz="2000" dirty="0">
                <a:solidFill>
                  <a:schemeClr val="bg1"/>
                </a:solidFill>
              </a:rPr>
              <a:t>     vzdělávacích formálních, neformálních i informálních aktivit rozvíjejících občanské</a:t>
            </a:r>
          </a:p>
          <a:p>
            <a:pPr marL="0" lvl="1" algn="just"/>
            <a:r>
              <a:rPr lang="cs-CZ" sz="2000" dirty="0">
                <a:solidFill>
                  <a:schemeClr val="bg1"/>
                </a:solidFill>
              </a:rPr>
              <a:t>     kompetence dětí, studentů, rodičů i veřejnosti)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Pedagogický výzkum </a:t>
            </a:r>
            <a:r>
              <a:rPr lang="cs-CZ" sz="2000" dirty="0">
                <a:solidFill>
                  <a:schemeClr val="bg1"/>
                </a:solidFill>
              </a:rPr>
              <a:t>(v oblasti modernizace cílů, obsahů a metod vzdělávání,</a:t>
            </a:r>
          </a:p>
          <a:p>
            <a:pPr marL="0" lvl="1" algn="just"/>
            <a:r>
              <a:rPr lang="cs-CZ" sz="2000" dirty="0">
                <a:solidFill>
                  <a:schemeClr val="bg1"/>
                </a:solidFill>
              </a:rPr>
              <a:t>     podmínek práce pedagogických pracovníků, struktury a řízení vzdělávací soustavy</a:t>
            </a:r>
          </a:p>
          <a:p>
            <a:pPr marL="0" lvl="1" algn="just"/>
            <a:r>
              <a:rPr lang="cs-CZ" sz="2000" dirty="0">
                <a:solidFill>
                  <a:schemeClr val="bg1"/>
                </a:solidFill>
              </a:rPr>
              <a:t>     včetně ověření a využití nových poznatků)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Podpora inovativních aktivit ve vzdělávání v návaznosti na </a:t>
            </a:r>
            <a:r>
              <a:rPr lang="cs-CZ" sz="2000" dirty="0" err="1">
                <a:solidFill>
                  <a:schemeClr val="bg1"/>
                </a:solidFill>
              </a:rPr>
              <a:t>kurikulární</a:t>
            </a:r>
            <a:r>
              <a:rPr lang="cs-CZ" sz="2000" dirty="0">
                <a:solidFill>
                  <a:schemeClr val="bg1"/>
                </a:solidFill>
              </a:rPr>
              <a:t> reformu, 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včetně podpory implementace inovovaného kurikula, </a:t>
            </a:r>
            <a:r>
              <a:rPr lang="cs-CZ" sz="2000" b="1" dirty="0">
                <a:solidFill>
                  <a:schemeClr val="bg1"/>
                </a:solidFill>
              </a:rPr>
              <a:t>implementace inovovaných </a:t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RVP do praxe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Naplňování závazků vyplývajících z KPSV 2021+ </a:t>
            </a:r>
            <a:r>
              <a:rPr lang="cs-CZ" sz="2000" dirty="0">
                <a:solidFill>
                  <a:schemeClr val="bg1"/>
                </a:solidFill>
              </a:rPr>
              <a:t>(podpora soc. vyloučených lokalit)</a:t>
            </a:r>
          </a:p>
          <a:p>
            <a:pPr marL="0" lvl="1" algn="just"/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6C8546A-E08A-4E45-837D-101DF730880E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DALŠÍ VÝZVY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DC7F5C12-6728-4B43-8D36-50CF52D021EC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13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057957"/>
            <a:ext cx="9889434" cy="4493538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KAP</a:t>
            </a:r>
            <a:endParaRPr lang="cs-CZ" sz="2200" dirty="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Aktuální debata na základě požadavků hejtmanů v průběhu OP VVV: nepřipravovat samostatný KAP, ale včlenit jeho principy do krajských Dlouhodobých záměrů vzdělávání tak, aby nedocházelo k tvorbě dvou duplicitních dokumentů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Implementační aktivity KAP/DZ budou nadále v OP JAK podporovány</a:t>
            </a:r>
          </a:p>
          <a:p>
            <a:pPr lvl="1">
              <a:buClr>
                <a:schemeClr val="bg1"/>
              </a:buClr>
            </a:pPr>
            <a:endParaRPr lang="cs-CZ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MAP (vč. implementace) bude v první části programového období </a:t>
            </a:r>
          </a:p>
          <a:p>
            <a:pPr lvl="1"/>
            <a:r>
              <a:rPr lang="cs-CZ" sz="2200" dirty="0">
                <a:solidFill>
                  <a:schemeClr val="bg1"/>
                </a:solidFill>
              </a:rPr>
              <a:t>     (do 2024) v OP JAK ponechán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Od 2025 převezme tvorbu/aktualizaci/koordinaci MAP plánované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 err="1">
                <a:solidFill>
                  <a:schemeClr val="bg1"/>
                </a:solidFill>
              </a:rPr>
              <a:t>IPs</a:t>
            </a:r>
            <a:r>
              <a:rPr lang="cs-CZ" sz="2200" dirty="0">
                <a:solidFill>
                  <a:schemeClr val="bg1"/>
                </a:solidFill>
              </a:rPr>
              <a:t> Střední článek podpory, implementační aktivity budou nadále podporovány v OP JAK</a:t>
            </a: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D5D53E4-924C-442F-8D6C-7D3883730461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PRINCIPY AKČNÍHO PLÁNOVÁNÍ – PŘEDPOKLAD</a:t>
            </a: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804AF3B4-6C10-4F19-AE1B-333996E3DD01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14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3" y="-183662"/>
            <a:ext cx="6381262" cy="638126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15</a:t>
            </a:fld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2098DFB7-9B2F-468C-8759-E069B8A21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4" y="1052098"/>
            <a:ext cx="10150752" cy="4710527"/>
          </a:xfrm>
        </p:spPr>
        <p:txBody>
          <a:bodyPr>
            <a:noAutofit/>
          </a:bodyPr>
          <a:lstStyle/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březen 2021 – schválení alokací operačních programů vládou 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březen 2021 – odeslání OP JAK Evropské komisi 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duben 2021 – zahájení mezirezortního připomínkového řízení </a:t>
            </a:r>
          </a:p>
          <a:p>
            <a:pPr marL="2343150" lvl="4" indent="-285750" algn="just">
              <a:spcBef>
                <a:spcPts val="300"/>
              </a:spcBef>
            </a:pPr>
            <a:endParaRPr lang="cs-CZ" b="1" dirty="0">
              <a:solidFill>
                <a:schemeClr val="bg1"/>
              </a:solidFill>
            </a:endParaRP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duben 2021 – obdržení připomínek EK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květen 2021 – jednání s EK k připomínkám k OP JAK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květen 2021 – další jednání přípravného výboru OP JAK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září 2021 – předložení OP JAK vládě ČR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následně - vyjednávání OP JAK se zástupci EK </a:t>
            </a:r>
          </a:p>
          <a:p>
            <a:pPr marL="2343150" lvl="4" indent="-285750" algn="just">
              <a:spcBef>
                <a:spcPts val="300"/>
              </a:spcBef>
            </a:pPr>
            <a:endParaRPr lang="cs-CZ" b="1" dirty="0">
              <a:solidFill>
                <a:schemeClr val="bg1"/>
              </a:solidFill>
            </a:endParaRP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začátek roku 2022 - Schválení Dohody o partnerství </a:t>
            </a:r>
          </a:p>
          <a:p>
            <a:pPr lvl="4" indent="0" algn="just">
              <a:spcBef>
                <a:spcPts val="300"/>
              </a:spcBef>
              <a:buNone/>
            </a:pPr>
            <a:r>
              <a:rPr lang="cs-CZ" b="1" dirty="0">
                <a:solidFill>
                  <a:schemeClr val="bg1"/>
                </a:solidFill>
              </a:rPr>
              <a:t>		              a OP JAK ze strany EK</a:t>
            </a:r>
          </a:p>
          <a:p>
            <a:pPr marL="2343150" lvl="4" indent="-285750" algn="just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</a:rPr>
              <a:t>následně – zahájení realizace OP JAK </a:t>
            </a:r>
          </a:p>
          <a:p>
            <a:pPr lvl="4" indent="0" algn="just">
              <a:spcBef>
                <a:spcPts val="300"/>
              </a:spcBef>
              <a:buNone/>
            </a:pPr>
            <a:r>
              <a:rPr lang="cs-CZ" b="1" dirty="0">
                <a:solidFill>
                  <a:schemeClr val="bg1"/>
                </a:solidFill>
              </a:rPr>
              <a:t>	             a vyhlášení prvních výzev</a:t>
            </a:r>
          </a:p>
          <a:p>
            <a:pPr marL="2343150" lvl="4" indent="-285750" algn="just">
              <a:spcBef>
                <a:spcPts val="300"/>
              </a:spcBef>
            </a:pPr>
            <a:endParaRPr lang="cs-CZ" b="1" dirty="0">
              <a:solidFill>
                <a:schemeClr val="bg1"/>
              </a:solidFill>
            </a:endParaRPr>
          </a:p>
          <a:p>
            <a:pPr marL="2343150" lvl="4" indent="-285750" algn="just">
              <a:spcBef>
                <a:spcPts val="300"/>
              </a:spcBef>
            </a:pPr>
            <a:endParaRPr lang="cs-CZ" b="1" dirty="0">
              <a:solidFill>
                <a:schemeClr val="bg1"/>
              </a:solidFill>
            </a:endParaRPr>
          </a:p>
          <a:p>
            <a:pPr marL="2343150" lvl="4" indent="-285750" algn="just">
              <a:spcBef>
                <a:spcPts val="300"/>
              </a:spcBef>
            </a:pPr>
            <a:endParaRPr lang="cs-CZ" b="1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13" name="Oval 295">
            <a:extLst>
              <a:ext uri="{FF2B5EF4-FFF2-40B4-BE49-F238E27FC236}">
                <a16:creationId xmlns:a16="http://schemas.microsoft.com/office/drawing/2014/main" id="{93C20CC2-D38C-4992-9CE0-D384AD15A8C3}"/>
              </a:ext>
            </a:extLst>
          </p:cNvPr>
          <p:cNvSpPr/>
          <p:nvPr/>
        </p:nvSpPr>
        <p:spPr>
          <a:xfrm>
            <a:off x="457198" y="1095375"/>
            <a:ext cx="1440000" cy="399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cs-CZ" sz="2400" b="1" dirty="0"/>
              <a:t>2021</a:t>
            </a:r>
          </a:p>
          <a:p>
            <a:pPr algn="ctr">
              <a:spcBef>
                <a:spcPts val="600"/>
              </a:spcBef>
            </a:pPr>
            <a:r>
              <a:rPr lang="cs-CZ" sz="1200" b="1" dirty="0"/>
              <a:t>/</a:t>
            </a:r>
          </a:p>
          <a:p>
            <a:pPr algn="ctr">
              <a:spcBef>
                <a:spcPts val="600"/>
              </a:spcBef>
            </a:pPr>
            <a:r>
              <a:rPr lang="cs-CZ" sz="2400" b="1" dirty="0"/>
              <a:t> 2022</a:t>
            </a:r>
            <a:endParaRPr lang="en-GB" sz="2400" b="1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EC8B88B6-31CC-4E6B-B4A5-4F1CE7FC8315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</a:t>
            </a:r>
            <a:r>
              <a:rPr lang="pl-PL" sz="3200" u="sng">
                <a:solidFill>
                  <a:schemeClr val="bg1"/>
                </a:solidFill>
              </a:rPr>
              <a:t>PŘEDPOKLADNÝ HARMONOGRAM</a:t>
            </a:r>
            <a:endParaRPr lang="cs-CZ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305342"/>
            <a:ext cx="11725836" cy="1015663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endParaRPr lang="cs-CZ" sz="2000" dirty="0"/>
          </a:p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DĚKUJEME VÁM ZA POZORNOST</a:t>
            </a:r>
          </a:p>
          <a:p>
            <a:endParaRPr lang="cs-CZ" sz="200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749030" y="941755"/>
            <a:ext cx="11442970" cy="497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4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Děkuji Vám za pozornost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sz="44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4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Mgr. Jakub Hněvkovský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Jakub.Hnevkovsky@msmt.cz</a:t>
            </a:r>
            <a:endParaRPr lang="cs-CZ" b="1" dirty="0">
              <a:solidFill>
                <a:schemeClr val="bg1"/>
              </a:solidFill>
              <a:latin typeface="Calibri" panose="020F0502020204030204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Další informace o OP JAN AMOS KOMENSKÝ (2021-2027)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jsou dostupné na webových stránkách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b="1" u="sng" dirty="0">
                <a:solidFill>
                  <a:prstClr val="white"/>
                </a:solidFill>
                <a:latin typeface="Calibri" panose="020F0502020204030204"/>
                <a:cs typeface="+mn-cs"/>
              </a:rPr>
              <a:t>https://opvvv.msmt.cz/2021-plus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6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34" y="288714"/>
            <a:ext cx="5627532" cy="5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3" y="-183662"/>
            <a:ext cx="6381262" cy="638126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1690062"/>
            <a:ext cx="11663917" cy="400110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2</a:t>
            </a:fld>
            <a:endParaRPr lang="cs-CZ" dirty="0">
              <a:solidFill>
                <a:schemeClr val="accent1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F7FB864-D925-42CB-A65E-EC64560DC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405132"/>
              </p:ext>
            </p:extLst>
          </p:nvPr>
        </p:nvGraphicFramePr>
        <p:xfrm>
          <a:off x="394452" y="978350"/>
          <a:ext cx="10959347" cy="456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4F197AB6-F299-46C4-BF6B-E495D3C85AE8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OPERAČNÍ PROGRAMY MŠMT</a:t>
            </a:r>
            <a:endParaRPr lang="cs-CZ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4AB78E-A704-4454-9ECA-2DEB1804D8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3" y="-183662"/>
            <a:ext cx="6381262" cy="6381262"/>
          </a:xfrm>
          <a:prstGeom prst="rect">
            <a:avLst/>
          </a:prstGeom>
        </p:spPr>
      </p:pic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208409"/>
              </p:ext>
            </p:extLst>
          </p:nvPr>
        </p:nvGraphicFramePr>
        <p:xfrm>
          <a:off x="523630" y="1617785"/>
          <a:ext cx="10628924" cy="18897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80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16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39779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39779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000" b="1" dirty="0">
                          <a:solidFill>
                            <a:schemeClr val="bg1"/>
                          </a:solidFill>
                          <a:effectLst/>
                        </a:rPr>
                        <a:t>OP VVV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000" b="1" dirty="0">
                          <a:solidFill>
                            <a:schemeClr val="bg1"/>
                          </a:solidFill>
                          <a:effectLst/>
                        </a:rPr>
                        <a:t>2014 - 2020</a:t>
                      </a:r>
                      <a:endParaRPr lang="cs-CZ" sz="3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 JAK </a:t>
                      </a: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2021 - 2027</a:t>
                      </a:r>
                    </a:p>
                  </a:txBody>
                  <a:tcPr marL="39779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  <a:t>Fond/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  <a:t>Alokace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  <a:t>(příspěvek EU)</a:t>
                      </a:r>
                      <a:endParaRPr lang="cs-CZ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ERDF</a:t>
                      </a: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1,52 mld. € 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b="1" u="none" dirty="0">
                          <a:solidFill>
                            <a:schemeClr val="bg1"/>
                          </a:solidFill>
                        </a:rPr>
                        <a:t>1,57 mld. € 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0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ESF / ESF+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1,24 mld. € 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972 mld. € 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91003"/>
              </p:ext>
            </p:extLst>
          </p:nvPr>
        </p:nvGraphicFramePr>
        <p:xfrm>
          <a:off x="523631" y="3571630"/>
          <a:ext cx="10644554" cy="22147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60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78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  <a:t>Kategorie regionů/</a:t>
                      </a:r>
                      <a:b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cs-CZ" sz="1600" b="1" dirty="0">
                          <a:solidFill>
                            <a:schemeClr val="accent1"/>
                          </a:solidFill>
                          <a:effectLst/>
                        </a:rPr>
                        <a:t>EU spolufinancování</a:t>
                      </a:r>
                      <a:endParaRPr lang="cs-CZ" sz="1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Více rozvinuté regiony </a:t>
                      </a:r>
                      <a:b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(Hl. m. Praha)</a:t>
                      </a: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6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Přechodové regiony</a:t>
                      </a:r>
                      <a:b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(Střední Čechy, Jihozápad, Jihovýchod)</a:t>
                      </a: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70 %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38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79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Méně rozvinuté regiony</a:t>
                      </a:r>
                      <a:b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(ostatní regiony)</a:t>
                      </a:r>
                    </a:p>
                  </a:txBody>
                  <a:tcPr marL="108000" marR="397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85 % 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</a:rPr>
                        <a:t>85 %</a:t>
                      </a:r>
                    </a:p>
                  </a:txBody>
                  <a:tcPr marL="39779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97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397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9779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9779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32D52986-7B34-40CB-B6E2-10A328B48868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HLAVNÍ ZMĚNY V 2021+ OPROTI 2014+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12" name="Zástupný symbol pro číslo snímku 6">
            <a:extLst>
              <a:ext uri="{FF2B5EF4-FFF2-40B4-BE49-F238E27FC236}">
                <a16:creationId xmlns:a16="http://schemas.microsoft.com/office/drawing/2014/main" id="{81DC46D3-0CF1-40C0-A9FF-7C1A86B9E8AE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8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115054-4D7B-4C05-BB2A-4BABCC38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3" y="-183662"/>
            <a:ext cx="6381262" cy="638126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1" y="1305342"/>
            <a:ext cx="12008225" cy="5119350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Zjednodušení indikátorové soustavy </a:t>
            </a:r>
            <a:r>
              <a:rPr lang="cs-CZ" sz="2000" dirty="0">
                <a:solidFill>
                  <a:schemeClr val="bg1"/>
                </a:solidFill>
              </a:rPr>
              <a:t>(méně než v programovém období 2014 –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Maximální využití forem zjednodušeného vykazování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Snížení počtu změnových řízení prostřednictvím úpravy podmínek pro změny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Pouze jedna evidence veřejné zakázky v MS2021+</a:t>
            </a:r>
            <a:r>
              <a:rPr lang="cs-CZ" sz="2000" dirty="0">
                <a:solidFill>
                  <a:schemeClr val="bg1"/>
                </a:solidFill>
              </a:rPr>
              <a:t> (záznam se bude následně navazovat na další projekty příjemce. V systému bude jeden záznam = jedna kontrola u ŘO)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Výše kofinancování: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školy a školská zařízení: 0 %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soukromoprávní subjekty vykonávající veřejně prospěšnou činnost: do 5 % </a:t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(u školských právnických osob 0 %)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Formy financování: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školy a školská zařízení: ex-ante</a:t>
            </a:r>
          </a:p>
          <a:p>
            <a:pPr marL="914400" lvl="1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soukromoprávní subjekty vykonávající veřejně prospěšnou činnost: ex-ante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A4F18D7-9A73-4A50-8805-5BCC1F96C239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HLAVNÍ ZMĚNY V 2021+ OPROTI 2014+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D3F1F7E1-F8E7-422A-9767-ED272227E6CE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4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863115"/>
            <a:ext cx="9133659" cy="3262432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Cílem OP JAK je podpora rozvoje otevřené a vzdělané společnosti založené na znalostech a dovednostech, rovných příležitostech a rozvíjející potenciál každého jednotlivce.  </a:t>
            </a:r>
          </a:p>
          <a:p>
            <a:endParaRPr lang="cs-CZ" sz="5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3" y="-183662"/>
            <a:ext cx="6381262" cy="638126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DFB17F2-4F8D-4D80-A4CF-05AEB3355B90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CÍL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7EA36F-7E41-4B54-944B-E3C7C3DDF549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5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0" y="733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" y="1305342"/>
            <a:ext cx="12008225" cy="4524315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Strategie vzdělávací politiky ČR do roku 2030+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Dlouhodobý záměr vzdělávací a vědecké, výzkumné, vývojové a inovační, umělecké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 další tvůrčí činnosti pro oblast vysokých škol na roky 2016–2020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 Strategický záměr pro oblast VŠ na období od roku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Dlouhodobý záměr vzdělávání a rozvoje vzdělávací soustavy ČR na období 2019–2023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Aktualizace Národní politiky výzkumu, vývoje a inovací ČR na léta 2016–2020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 Národní politika výzkumu, vývoje a inovací ČR 2021+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Národní výzkumná a inovační strategie pro inteligentní specializaci ČR (2014–2020) a Národní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výzkumná a inovační strategie pro inteligentní specializaci 2021+ (tzv. Národní RIS3 strategie)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Inovační strategie ČR 2019–2030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Cestovní mapa ČR velkých výzkumných infrastruktur pro léta 2016 až 2022 a její aktualizace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Iniciativa Průmysl 4.0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Digitální Česko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Strategie regionálního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Strategie hospodářské restrukturalizace Ústeckého, Moravskoslezského a Karlovarského kraje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Další analýzy a výstupy evaluací OP VVV</a:t>
            </a: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 rot="5400000">
            <a:off x="9928369" y="2228148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010B333-D0E0-4DA2-93D8-6D66F97829C2}"/>
              </a:ext>
            </a:extLst>
          </p:cNvPr>
          <p:cNvSpPr>
            <a:spLocks noGrp="1"/>
          </p:cNvSpPr>
          <p:nvPr/>
        </p:nvSpPr>
        <p:spPr>
          <a:xfrm>
            <a:off x="10641730" y="0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txBody>
          <a:bodyPr wrap="square" anchor="ctr">
            <a:noAutofit/>
          </a:bodyPr>
          <a:lstStyle/>
          <a:p>
            <a:endParaRPr lang="cs-CZ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71CAF12-4376-4043-AF0F-5DB248923AA8}"/>
              </a:ext>
            </a:extLst>
          </p:cNvPr>
          <p:cNvSpPr>
            <a:spLocks noGrp="1"/>
          </p:cNvSpPr>
          <p:nvPr/>
        </p:nvSpPr>
        <p:spPr>
          <a:xfrm>
            <a:off x="10641730" y="3373023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txBody>
          <a:bodyPr wrap="square" anchor="ctr">
            <a:noAutofit/>
          </a:bodyPr>
          <a:lstStyle/>
          <a:p>
            <a:endParaRPr lang="cs-CZ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 rot="13539077">
            <a:off x="10397002" y="267246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8876C235-B6DF-472F-AEE6-C2787EC4190C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6</a:t>
            </a:fld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0966E86-634E-44CD-84DA-48FCC1B01E40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HLAVNÍ STRATEGICKÉ DOKUMENTY</a:t>
            </a:r>
            <a:endParaRPr lang="cs-CZ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-175044"/>
            <a:ext cx="12192000" cy="5943140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1808479" y="1274683"/>
            <a:ext cx="9930229" cy="1415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700" b="1" dirty="0">
                <a:solidFill>
                  <a:schemeClr val="bg1"/>
                </a:solidFill>
              </a:rPr>
              <a:t>Výzkum a vývoj 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ERDF </a:t>
            </a:r>
            <a:r>
              <a:rPr 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(cca 43,5 mld. Kč v CZV)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 politiky 1: Konkurenceschopnější a inteligentnější Evropa díky podpoře inovativní a inteligentní ekonomické transformace a regionálního propojení IKT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cs-CZ" sz="20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6"/>
          <p:cNvSpPr/>
          <p:nvPr/>
        </p:nvSpPr>
        <p:spPr>
          <a:xfrm>
            <a:off x="418480" y="1361023"/>
            <a:ext cx="1080000" cy="132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TextBox 32"/>
          <p:cNvSpPr txBox="1"/>
          <p:nvPr/>
        </p:nvSpPr>
        <p:spPr>
          <a:xfrm>
            <a:off x="481572" y="1772040"/>
            <a:ext cx="9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ko-KR" sz="28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1756111" y="2841972"/>
            <a:ext cx="9469120" cy="120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700" b="1" dirty="0">
                <a:solidFill>
                  <a:schemeClr val="bg1"/>
                </a:solidFill>
              </a:rPr>
              <a:t>Vzdělávání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ERDF </a:t>
            </a:r>
            <a:r>
              <a:rPr 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(cca 15 mld. Kč v CZV)</a:t>
            </a:r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ESF+ </a:t>
            </a:r>
            <a:r>
              <a:rPr 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(VŠ - cca 3,5 mld. Kč v CZV a </a:t>
            </a:r>
            <a:r>
              <a:rPr lang="cs-CZ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RgŠ</a:t>
            </a:r>
            <a:r>
              <a:rPr 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cca 28 mld. Kč. v CZV)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Cíl politiky 4: Sociálnější a inkluzivnější Evropa díky provádění                            evropského pilíře sociálních práv</a:t>
            </a:r>
          </a:p>
          <a:p>
            <a:endParaRPr lang="cs-CZ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1808479" y="4735203"/>
            <a:ext cx="6116320" cy="721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>
                <a:solidFill>
                  <a:schemeClr val="bg1"/>
                </a:solidFill>
              </a:rPr>
              <a:t>Technická pomoc</a:t>
            </a:r>
          </a:p>
          <a:p>
            <a:r>
              <a:rPr lang="cs-CZ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ERDF a ESF+</a:t>
            </a:r>
          </a:p>
          <a:p>
            <a:endParaRPr lang="cs-CZ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924800" y="1807651"/>
            <a:ext cx="3576320" cy="98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7945120" y="3161844"/>
            <a:ext cx="3576320" cy="98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Oval 6"/>
          <p:cNvSpPr/>
          <p:nvPr/>
        </p:nvSpPr>
        <p:spPr>
          <a:xfrm>
            <a:off x="418478" y="2962907"/>
            <a:ext cx="1080000" cy="150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TextBox 32"/>
          <p:cNvSpPr txBox="1"/>
          <p:nvPr/>
        </p:nvSpPr>
        <p:spPr>
          <a:xfrm>
            <a:off x="481572" y="3483231"/>
            <a:ext cx="9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ko-KR" sz="2800" b="1" dirty="0">
                <a:solidFill>
                  <a:schemeClr val="accent1"/>
                </a:solidFill>
                <a:cs typeface="Arial" pitchFamily="34" charset="0"/>
              </a:rPr>
              <a:t>P2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Oval 6"/>
          <p:cNvSpPr/>
          <p:nvPr/>
        </p:nvSpPr>
        <p:spPr>
          <a:xfrm>
            <a:off x="418480" y="4761051"/>
            <a:ext cx="1079999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32"/>
          <p:cNvSpPr txBox="1"/>
          <p:nvPr/>
        </p:nvSpPr>
        <p:spPr>
          <a:xfrm>
            <a:off x="481570" y="4774840"/>
            <a:ext cx="9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ko-KR" sz="2000" b="1" dirty="0">
                <a:solidFill>
                  <a:schemeClr val="accent1"/>
                </a:solidFill>
                <a:cs typeface="Arial" pitchFamily="34" charset="0"/>
              </a:rPr>
              <a:t>P3 </a:t>
            </a:r>
            <a:br>
              <a:rPr lang="cs-CZ" altLang="ko-KR" sz="2000" b="1" dirty="0">
                <a:solidFill>
                  <a:schemeClr val="accent1"/>
                </a:solidFill>
                <a:cs typeface="Arial" pitchFamily="34" charset="0"/>
              </a:rPr>
            </a:br>
            <a:r>
              <a:rPr lang="cs-CZ" altLang="ko-KR" sz="15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r>
              <a:rPr lang="cs-CZ" altLang="ko-KR" sz="20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br>
              <a:rPr lang="cs-CZ" altLang="ko-KR" sz="2000" b="1" dirty="0">
                <a:solidFill>
                  <a:schemeClr val="accent1"/>
                </a:solidFill>
                <a:cs typeface="Arial" pitchFamily="34" charset="0"/>
              </a:rPr>
            </a:br>
            <a:r>
              <a:rPr lang="cs-CZ" altLang="ko-KR" sz="2000" b="1" dirty="0">
                <a:solidFill>
                  <a:schemeClr val="accent1"/>
                </a:solidFill>
                <a:cs typeface="Arial" pitchFamily="34" charset="0"/>
              </a:rPr>
              <a:t>P4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54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59" y="-180099"/>
            <a:ext cx="6381262" cy="6381262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1312663D-856B-40CE-92D6-E07B2C39D882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STRUKTURA DLE PRIORIT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22" name="Zástupný symbol pro číslo snímku 6">
            <a:extLst>
              <a:ext uri="{FF2B5EF4-FFF2-40B4-BE49-F238E27FC236}">
                <a16:creationId xmlns:a16="http://schemas.microsoft.com/office/drawing/2014/main" id="{F406103A-D01A-4479-BD66-35BBE5CF9346}"/>
              </a:ext>
            </a:extLst>
          </p:cNvPr>
          <p:cNvSpPr txBox="1">
            <a:spLocks/>
          </p:cNvSpPr>
          <p:nvPr/>
        </p:nvSpPr>
        <p:spPr>
          <a:xfrm>
            <a:off x="8610600" y="636587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7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bdélník 5"/>
          <p:cNvSpPr/>
          <p:nvPr/>
        </p:nvSpPr>
        <p:spPr>
          <a:xfrm>
            <a:off x="1" y="1194013"/>
            <a:ext cx="9196458" cy="5755422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Přetrvávající nerovnosti ve vzdělávání</a:t>
            </a:r>
            <a:endParaRPr lang="cs-CZ" sz="2200" dirty="0">
              <a:solidFill>
                <a:schemeClr val="bg1"/>
              </a:solidFill>
            </a:endParaRP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 oblasti nerovností navazuje OP JAK na intervence z OP VVV. Rozdílem je odlišné prostředí, které vykazuje výrazný posun v oblasti odstranění formálních i neformálních bariér.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500" b="1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Nutnost modernizace metod, forem a obsahu vzdělávání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Zásadní inovaci přinesou intervence zaměřené na potřebu přizpůsobení prostředí, ve kterém vzdělávání probíhá, a na změnu vzdělávacích obsahů i způsobů jejich předávání.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500" b="1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bg1"/>
                </a:solidFill>
              </a:rPr>
              <a:t>Nedostatečná podpora pedagogických pracovníků a škol</a:t>
            </a: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Ve smyslu Strategie vzdělávací politiky ČR do roku 2030+ jde spíše </a:t>
            </a:r>
            <a:br>
              <a:rPr lang="cs-CZ" sz="2200" dirty="0">
                <a:solidFill>
                  <a:schemeClr val="bg1"/>
                </a:solidFill>
              </a:rPr>
            </a:br>
            <a:r>
              <a:rPr lang="cs-CZ" sz="2200" dirty="0">
                <a:solidFill>
                  <a:schemeClr val="bg1"/>
                </a:solidFill>
              </a:rPr>
              <a:t>o linii, v rámci které vytvoříme podmínky umožňující dosažení předešlých dvou specifických cílů.</a:t>
            </a:r>
          </a:p>
          <a:p>
            <a:pPr algn="ctr"/>
            <a:endParaRPr lang="cs-CZ" sz="5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15CFEE2-79CD-497C-AF9F-8054F6487C66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PRIORITA 2 (REGIONÁLNÍ ŠKOLSTVÍ)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9C39BE9B-5506-4D00-9DB8-DBCC9A92BF77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8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 flipV="1">
            <a:off x="0" y="2340074"/>
            <a:ext cx="12192000" cy="320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5916246"/>
          </a:xfrm>
          <a:prstGeom prst="rect">
            <a:avLst/>
          </a:prstGeom>
          <a:solidFill>
            <a:srgbClr val="2E75B6"/>
          </a:solidFill>
        </p:spPr>
        <p:txBody>
          <a:bodyPr wrap="square" rtlCol="0">
            <a:noAutofit/>
          </a:bodyPr>
          <a:lstStyle/>
          <a:p>
            <a:endParaRPr lang="cs-CZ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170171"/>
            <a:ext cx="12192000" cy="5570756"/>
          </a:xfrm>
          <a:prstGeom prst="rect">
            <a:avLst/>
          </a:prstGeom>
        </p:spPr>
        <p:txBody>
          <a:bodyPr wrap="square" lIns="43200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Hlavní cílové skupiny: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pedagogičtí pracovníci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nepedagogičtí pracovníci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vedení škol, školských zařízení a zřizovatelé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děti, žáci a studenti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rodiče dětí, žáků a studentů (případně zákonní zástupci)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veřejnost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pedagogické fakulty a fakulty připravující budoucí pedagogy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ostatní aktéři v oblasti vzdělávání (NNO, poskytovatelé DV apod.)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pracovníci České školní inspekce a školských poradenských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úředníci územních samosprávných celků a ministerstva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bg1"/>
                </a:solidFill>
              </a:rPr>
              <a:t>soukromý sektor</a:t>
            </a:r>
          </a:p>
          <a:p>
            <a:pPr algn="ctr"/>
            <a:endParaRPr lang="cs-CZ" sz="50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accent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b="1" dirty="0">
              <a:solidFill>
                <a:schemeClr val="bg1"/>
              </a:solidFill>
            </a:endParaRPr>
          </a:p>
        </p:txBody>
      </p:sp>
      <p:sp>
        <p:nvSpPr>
          <p:cNvPr id="8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>
            <a:spLocks noChangeAspect="1"/>
          </p:cNvSpPr>
          <p:nvPr/>
        </p:nvSpPr>
        <p:spPr>
          <a:xfrm>
            <a:off x="9196458" y="0"/>
            <a:ext cx="5354047" cy="591624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1EE1FDA-106A-4CE8-A572-EDAFEDDC8F9E}"/>
              </a:ext>
            </a:extLst>
          </p:cNvPr>
          <p:cNvSpPr txBox="1">
            <a:spLocks/>
          </p:cNvSpPr>
          <p:nvPr/>
        </p:nvSpPr>
        <p:spPr>
          <a:xfrm>
            <a:off x="0" y="103774"/>
            <a:ext cx="11362678" cy="844550"/>
          </a:xfrm>
          <a:prstGeom prst="rect">
            <a:avLst/>
          </a:prstGeom>
        </p:spPr>
        <p:txBody>
          <a:bodyPr vert="horz" lIns="432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428D96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3200" u="sng" dirty="0">
                <a:solidFill>
                  <a:schemeClr val="bg1"/>
                </a:solidFill>
              </a:rPr>
              <a:t>OP JAK – PRIORITA 2 (REGIONÁLNÍ ŠKOLSTVÍ)</a:t>
            </a:r>
            <a:endParaRPr lang="cs-CZ" sz="3200" u="sng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E4339F72-ECE7-4E49-929F-166DCF79E043}"/>
              </a:ext>
            </a:extLst>
          </p:cNvPr>
          <p:cNvSpPr txBox="1">
            <a:spLocks/>
          </p:cNvSpPr>
          <p:nvPr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7B30C74-F07A-421C-AE68-69AA47F8DB3C}" type="slidenum">
              <a:rPr lang="cs-CZ" smtClean="0">
                <a:solidFill>
                  <a:schemeClr val="accent1"/>
                </a:solidFill>
              </a:rPr>
              <a:pPr algn="r">
                <a:defRPr/>
              </a:pPr>
              <a:t>9</a:t>
            </a:fld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0" ma:contentTypeDescription="Vytvoří nový dokument" ma:contentTypeScope="" ma:versionID="4a5a280ed8f06c6ca9b86eb786cd75f6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006c6dc644501bc1154392de98446ce1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15OPMSMT0001-78-5226</_dlc_DocId>
    <_dlc_DocIdUrl xmlns="0104a4cd-1400-468e-be1b-c7aad71d7d5a">
      <Url>https://op.msmt.cz/_layouts/15/DocIdRedir.aspx?ID=15OPMSMT0001-78-5226</Url>
      <Description>15OPMSMT0001-78-5226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011D20A-1020-489C-9F20-6BACC5DF7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578C9-97DF-4E30-B0F4-07B0CE903DD6}">
  <ds:schemaRefs>
    <ds:schemaRef ds:uri="http://purl.org/dc/dcmitype/"/>
    <ds:schemaRef ds:uri="0104a4cd-1400-468e-be1b-c7aad71d7d5a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22261</TotalTime>
  <Words>1386</Words>
  <Application>Microsoft Office PowerPoint</Application>
  <PresentationFormat>Širokoúhlá obrazovka</PresentationFormat>
  <Paragraphs>216</Paragraphs>
  <Slides>16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Čejková Michaela</dc:creator>
  <dc:description/>
  <cp:lastModifiedBy>Eva Schönherrová</cp:lastModifiedBy>
  <cp:revision>1038</cp:revision>
  <cp:lastPrinted>2019-05-28T15:25:44Z</cp:lastPrinted>
  <dcterms:created xsi:type="dcterms:W3CDTF">2016-01-08T09:04:23Z</dcterms:created>
  <dcterms:modified xsi:type="dcterms:W3CDTF">2021-04-21T07:24:22Z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c0f4a84f-faa2-459c-87b8-6cb39adfff90</vt:lpwstr>
  </property>
  <property fmtid="{D5CDD505-2E9C-101B-9397-08002B2CF9AE}" pid="4" name="Komentář">
    <vt:lpwstr>předepsané písmo Cabliri, daná velikost a barva písma</vt:lpwstr>
  </property>
</Properties>
</file>