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55" r:id="rId3"/>
    <p:sldId id="424" r:id="rId4"/>
    <p:sldId id="406" r:id="rId5"/>
    <p:sldId id="411" r:id="rId6"/>
    <p:sldId id="410" r:id="rId7"/>
    <p:sldId id="357" r:id="rId8"/>
    <p:sldId id="409" r:id="rId9"/>
    <p:sldId id="366" r:id="rId10"/>
    <p:sldId id="367" r:id="rId11"/>
    <p:sldId id="412" r:id="rId12"/>
    <p:sldId id="368" r:id="rId13"/>
    <p:sldId id="414" r:id="rId14"/>
    <p:sldId id="309" r:id="rId15"/>
    <p:sldId id="310" r:id="rId16"/>
    <p:sldId id="416" r:id="rId17"/>
    <p:sldId id="311" r:id="rId18"/>
    <p:sldId id="312" r:id="rId19"/>
    <p:sldId id="313" r:id="rId20"/>
    <p:sldId id="314" r:id="rId21"/>
    <p:sldId id="315" r:id="rId22"/>
    <p:sldId id="325" r:id="rId23"/>
    <p:sldId id="326" r:id="rId24"/>
    <p:sldId id="327" r:id="rId25"/>
    <p:sldId id="329" r:id="rId26"/>
    <p:sldId id="333" r:id="rId27"/>
    <p:sldId id="417" r:id="rId28"/>
    <p:sldId id="341" r:id="rId29"/>
    <p:sldId id="346" r:id="rId30"/>
    <p:sldId id="347" r:id="rId31"/>
    <p:sldId id="348" r:id="rId32"/>
    <p:sldId id="349" r:id="rId33"/>
    <p:sldId id="350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516D304-3716-4806-BEC6-59E8D00C4138}">
          <p14:sldIdLst>
            <p14:sldId id="364"/>
          </p14:sldIdLst>
        </p14:section>
        <p14:section name="IROP" id="{364A8205-4F2C-45E1-B6A1-1537EC711107}">
          <p14:sldIdLst>
            <p14:sldId id="355"/>
            <p14:sldId id="424"/>
            <p14:sldId id="406"/>
            <p14:sldId id="411"/>
            <p14:sldId id="410"/>
            <p14:sldId id="357"/>
            <p14:sldId id="409"/>
          </p14:sldIdLst>
        </p14:section>
        <p14:section name="SZP" id="{0725D85A-666A-4D82-B44A-D2BB4DF6662C}">
          <p14:sldIdLst>
            <p14:sldId id="366"/>
            <p14:sldId id="367"/>
            <p14:sldId id="412"/>
            <p14:sldId id="368"/>
            <p14:sldId id="414"/>
          </p14:sldIdLst>
        </p14:section>
        <p14:section name="BLOK 2" id="{B0DAD83B-9A01-4C3C-9D31-60EC0226A633}">
          <p14:sldIdLst/>
        </p14:section>
        <p14:section name="OPZplus" id="{4E7204F6-3AF8-452E-AE84-20B8D47AA9E4}">
          <p14:sldIdLst>
            <p14:sldId id="309"/>
            <p14:sldId id="310"/>
            <p14:sldId id="416"/>
            <p14:sldId id="311"/>
            <p14:sldId id="312"/>
            <p14:sldId id="313"/>
            <p14:sldId id="314"/>
            <p14:sldId id="315"/>
          </p14:sldIdLst>
        </p14:section>
        <p14:section name="OPŽP" id="{33DCD139-C2AC-4633-9B23-3D2B3B6430EB}">
          <p14:sldIdLst>
            <p14:sldId id="325"/>
            <p14:sldId id="326"/>
            <p14:sldId id="327"/>
            <p14:sldId id="329"/>
            <p14:sldId id="333"/>
          </p14:sldIdLst>
        </p14:section>
        <p14:section name="OPTAK" id="{0B2D316B-68A1-4478-AC5B-94B3019C70DB}">
          <p14:sldIdLst>
            <p14:sldId id="417"/>
            <p14:sldId id="341"/>
          </p14:sldIdLst>
        </p14:section>
        <p14:section name="OP JAK" id="{692111C6-DC10-42DC-9147-FB8FC8312DA2}">
          <p14:sldIdLst>
            <p14:sldId id="346"/>
            <p14:sldId id="347"/>
            <p14:sldId id="348"/>
            <p14:sldId id="349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98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74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7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26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72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87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34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61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2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20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B36ED-EC5A-436F-9038-71E1495D13C7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0AF4C-73B9-41B9-9934-0E160269D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42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2954759"/>
          </a:xfrm>
        </p:spPr>
        <p:txBody>
          <a:bodyPr>
            <a:normAutofit fontScale="90000"/>
          </a:bodyPr>
          <a:lstStyle/>
          <a:p>
            <a:r>
              <a:rPr lang="cs-CZ" sz="5300" b="1" dirty="0"/>
              <a:t>Návrhy využití struktury MAS </a:t>
            </a:r>
            <a:br>
              <a:rPr lang="cs-CZ" sz="5300" b="1" dirty="0"/>
            </a:br>
            <a:r>
              <a:rPr lang="cs-CZ" sz="5300" b="1" dirty="0"/>
              <a:t>a metody CLLD/LEADER </a:t>
            </a:r>
            <a:br>
              <a:rPr lang="cs-CZ" sz="5300" b="1" dirty="0"/>
            </a:br>
            <a:r>
              <a:rPr lang="cs-CZ" sz="5300" b="1" dirty="0"/>
              <a:t>v PO 2020-2027</a:t>
            </a:r>
            <a:r>
              <a:rPr lang="cs-CZ" sz="5300" dirty="0"/>
              <a:t> </a:t>
            </a:r>
            <a:br>
              <a:rPr lang="cs-CZ" sz="3100" b="1" dirty="0"/>
            </a:br>
            <a:br>
              <a:rPr lang="cs-CZ" sz="2400" b="1" dirty="0"/>
            </a:br>
            <a:endParaRPr lang="cs-CZ" sz="3100" dirty="0"/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17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přechodné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>
            <a:normAutofit/>
          </a:bodyPr>
          <a:lstStyle/>
          <a:p>
            <a:r>
              <a:rPr lang="cs-CZ" dirty="0"/>
              <a:t>prodloužení realizace stávajícího PRV o 2 roky</a:t>
            </a:r>
          </a:p>
          <a:p>
            <a:pPr lvl="1"/>
            <a:r>
              <a:rPr lang="cs-CZ" dirty="0"/>
              <a:t>prodloužení realizace stávajících Programových rámců PRV na území působnosti pro 2014-20</a:t>
            </a:r>
          </a:p>
          <a:p>
            <a:r>
              <a:rPr lang="cs-CZ" dirty="0"/>
              <a:t>navýšení alokace o 2/7 z budoucího období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71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CLLD v SZP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dirty="0"/>
              <a:t>intervence LEADER dle čl. 71 Spolupráce</a:t>
            </a:r>
          </a:p>
          <a:p>
            <a:r>
              <a:rPr lang="cs-CZ" dirty="0"/>
              <a:t>5% alokace SZP</a:t>
            </a:r>
          </a:p>
          <a:p>
            <a:r>
              <a:rPr lang="cs-CZ" dirty="0"/>
              <a:t>předpoklad všech 180 MAS</a:t>
            </a:r>
          </a:p>
        </p:txBody>
      </p:sp>
    </p:spTree>
    <p:extLst>
      <p:ext uri="{BB962C8B-B14F-4D97-AF65-F5344CB8AC3E}">
        <p14:creationId xmlns:p14="http://schemas.microsoft.com/office/powerpoint/2010/main" val="3743890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zemědělské podnikání</a:t>
            </a:r>
          </a:p>
          <a:p>
            <a:r>
              <a:rPr lang="cs-CZ" dirty="0"/>
              <a:t>zpracování a uvádění na trh</a:t>
            </a:r>
          </a:p>
          <a:p>
            <a:r>
              <a:rPr lang="cs-CZ" dirty="0"/>
              <a:t>nezemědělské podnikání</a:t>
            </a:r>
          </a:p>
          <a:p>
            <a:r>
              <a:rPr lang="cs-CZ" dirty="0"/>
              <a:t>lesnické aktivity</a:t>
            </a:r>
          </a:p>
          <a:p>
            <a:r>
              <a:rPr lang="cs-CZ" dirty="0"/>
              <a:t>zemědělská infrastruktura</a:t>
            </a:r>
          </a:p>
          <a:p>
            <a:r>
              <a:rPr lang="cs-CZ" dirty="0"/>
              <a:t>neproduktivní investice v lesích</a:t>
            </a:r>
          </a:p>
          <a:p>
            <a:r>
              <a:rPr lang="cs-CZ" dirty="0"/>
              <a:t>občanská vybavenost</a:t>
            </a:r>
          </a:p>
          <a:p>
            <a:r>
              <a:rPr lang="cs-CZ" dirty="0"/>
              <a:t>případně nové aktivity</a:t>
            </a:r>
          </a:p>
          <a:p>
            <a:r>
              <a:rPr lang="cs-CZ" dirty="0"/>
              <a:t>projekty spolupráce MAS</a:t>
            </a:r>
          </a:p>
        </p:txBody>
      </p:sp>
    </p:spTree>
    <p:extLst>
      <p:ext uri="{BB962C8B-B14F-4D97-AF65-F5344CB8AC3E}">
        <p14:creationId xmlns:p14="http://schemas.microsoft.com/office/powerpoint/2010/main" val="4004394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implementace 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cs-CZ" dirty="0"/>
              <a:t>MAS vyhlašuje kolovou výzvu</a:t>
            </a:r>
            <a:endParaRPr lang="cs-CZ" i="1" dirty="0"/>
          </a:p>
          <a:p>
            <a:r>
              <a:rPr lang="cs-CZ" dirty="0"/>
              <a:t>žadatelé předkládaní návrh projektu v PF</a:t>
            </a:r>
          </a:p>
          <a:p>
            <a:r>
              <a:rPr lang="cs-CZ" dirty="0"/>
              <a:t>MAS hodnotí návrh projektu, výsledek vloží do PF</a:t>
            </a:r>
            <a:endParaRPr lang="cs-CZ" i="1" dirty="0"/>
          </a:p>
          <a:p>
            <a:r>
              <a:rPr lang="cs-CZ" dirty="0"/>
              <a:t>žadatel dopracuje Žádost o dotaci v PF</a:t>
            </a:r>
          </a:p>
          <a:p>
            <a:pPr lvl="1"/>
            <a:r>
              <a:rPr lang="cs-CZ" dirty="0"/>
              <a:t>MAS asistuje žadateli při dopracování návrhu </a:t>
            </a:r>
            <a:br>
              <a:rPr lang="cs-CZ" dirty="0"/>
            </a:br>
            <a:r>
              <a:rPr lang="cs-CZ" dirty="0"/>
              <a:t>do Žádosti o dotaci</a:t>
            </a:r>
          </a:p>
          <a:p>
            <a:pPr lvl="1"/>
            <a:r>
              <a:rPr lang="cs-CZ" dirty="0"/>
              <a:t>MAS potvrdí úplnost žádosti a soulad se schváleným návrhem (podepsání)</a:t>
            </a:r>
          </a:p>
          <a:p>
            <a:r>
              <a:rPr lang="cs-CZ" dirty="0"/>
              <a:t>SZIF provádí AK a schvaluje Žádost o dotaci</a:t>
            </a:r>
          </a:p>
        </p:txBody>
      </p:sp>
    </p:spTree>
    <p:extLst>
      <p:ext uri="{BB962C8B-B14F-4D97-AF65-F5344CB8AC3E}">
        <p14:creationId xmlns:p14="http://schemas.microsoft.com/office/powerpoint/2010/main" val="4182163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rmAutofit/>
          </a:bodyPr>
          <a:lstStyle/>
          <a:p>
            <a:r>
              <a:rPr lang="cs-CZ" sz="6000" b="1" dirty="0"/>
              <a:t>OP Zaměstnanost+</a:t>
            </a:r>
            <a:endParaRPr lang="cs-CZ" sz="6000" dirty="0"/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11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CLLD v OP</a:t>
            </a:r>
            <a:r>
              <a:rPr lang="en-GB" dirty="0"/>
              <a:t> </a:t>
            </a:r>
            <a:r>
              <a:rPr lang="cs-CZ" dirty="0"/>
              <a:t>Z</a:t>
            </a:r>
            <a:r>
              <a:rPr lang="en-GB" dirty="0"/>
              <a:t>+</a:t>
            </a:r>
            <a:r>
              <a:rPr lang="cs-CZ" dirty="0"/>
              <a:t>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 marL="342900" lvl="2" indent="-342900"/>
            <a:r>
              <a:rPr lang="cs-CZ" sz="2800" dirty="0"/>
              <a:t>SC 2.1 posílit aktivní začleňování občanů</a:t>
            </a:r>
          </a:p>
          <a:p>
            <a:r>
              <a:rPr lang="en-GB" sz="2800" dirty="0"/>
              <a:t>m</a:t>
            </a:r>
            <a:r>
              <a:rPr lang="cs-CZ" sz="2800" dirty="0"/>
              <a:t>in. 3 % alokace OP</a:t>
            </a:r>
            <a:r>
              <a:rPr lang="en-GB" sz="2800" dirty="0"/>
              <a:t> </a:t>
            </a:r>
            <a:r>
              <a:rPr lang="cs-CZ" sz="2800" dirty="0"/>
              <a:t>Z</a:t>
            </a:r>
            <a:r>
              <a:rPr lang="en-GB" sz="2800" dirty="0"/>
              <a:t>+</a:t>
            </a:r>
            <a:endParaRPr lang="cs-CZ" sz="2800" dirty="0"/>
          </a:p>
          <a:p>
            <a:r>
              <a:rPr lang="en-GB" sz="2800" dirty="0"/>
              <a:t>p</a:t>
            </a:r>
            <a:r>
              <a:rPr lang="cs-CZ" sz="2800" dirty="0" err="1"/>
              <a:t>ředpokládáme</a:t>
            </a:r>
            <a:r>
              <a:rPr lang="cs-CZ" sz="2800" dirty="0"/>
              <a:t> většina MAS se zapojí</a:t>
            </a:r>
            <a:endParaRPr lang="cs-CZ" sz="2400" dirty="0"/>
          </a:p>
          <a:p>
            <a:r>
              <a:rPr lang="cs-CZ" sz="2800" dirty="0"/>
              <a:t>rozdělení alokace na MAS</a:t>
            </a:r>
            <a:r>
              <a:rPr lang="en-GB" sz="2800" dirty="0"/>
              <a:t> </a:t>
            </a:r>
            <a:r>
              <a:rPr lang="cs-CZ" sz="2800" dirty="0"/>
              <a:t>v řešení - dle finální alokace</a:t>
            </a:r>
          </a:p>
          <a:p>
            <a:pPr lvl="1"/>
            <a:r>
              <a:rPr lang="cs-CZ" sz="2400" dirty="0"/>
              <a:t>původní návrh 10 – 30 mil. Kč / MAS</a:t>
            </a:r>
          </a:p>
          <a:p>
            <a:r>
              <a:rPr lang="cs-CZ" sz="2800" dirty="0"/>
              <a:t>spolufinancování žadatele </a:t>
            </a:r>
          </a:p>
          <a:p>
            <a:pPr lvl="1"/>
            <a:r>
              <a:rPr lang="cs-CZ" sz="2400" dirty="0"/>
              <a:t>školy a veřejně prospěšné NNO, církve (vč. MAS) </a:t>
            </a:r>
            <a:r>
              <a:rPr lang="cs-CZ" sz="2400" b="1" dirty="0"/>
              <a:t>5%</a:t>
            </a:r>
          </a:p>
          <a:p>
            <a:pPr lvl="1"/>
            <a:r>
              <a:rPr lang="cs-CZ" sz="2400" dirty="0"/>
              <a:t>obce, DSO, kraje, </a:t>
            </a:r>
            <a:r>
              <a:rPr lang="cs-CZ" sz="2400" dirty="0" err="1"/>
              <a:t>p.o</a:t>
            </a:r>
            <a:r>
              <a:rPr lang="cs-CZ" sz="2400" b="1" dirty="0"/>
              <a:t>. 5-10%</a:t>
            </a:r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36208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1.1. aktivizace a participace CS, </a:t>
            </a:r>
            <a:br>
              <a:rPr lang="cs-CZ" dirty="0"/>
            </a:br>
            <a:r>
              <a:rPr lang="cs-CZ" dirty="0"/>
              <a:t>       komunitní (sociální) práce, komunitní centra</a:t>
            </a:r>
            <a:br>
              <a:rPr lang="cs-CZ" dirty="0"/>
            </a:br>
            <a:r>
              <a:rPr lang="cs-CZ" dirty="0"/>
              <a:t>1.2. sociální práce, posílení kompetencí obcí</a:t>
            </a:r>
            <a:br>
              <a:rPr lang="cs-CZ" dirty="0"/>
            </a:br>
            <a:r>
              <a:rPr lang="cs-CZ" dirty="0"/>
              <a:t>1.3. posílení prvků svépomoci, </a:t>
            </a:r>
            <a:br>
              <a:rPr lang="cs-CZ" dirty="0"/>
            </a:br>
            <a:r>
              <a:rPr lang="cs-CZ" dirty="0"/>
              <a:t>        vzájemné pomoci, sousedské výpomoci, </a:t>
            </a:r>
            <a:br>
              <a:rPr lang="cs-CZ" dirty="0"/>
            </a:br>
            <a:r>
              <a:rPr lang="cs-CZ" dirty="0"/>
              <a:t>        sdílení a výměny zkušeností, </a:t>
            </a:r>
            <a:br>
              <a:rPr lang="cs-CZ" dirty="0"/>
            </a:br>
            <a:r>
              <a:rPr lang="cs-CZ" dirty="0"/>
              <a:t>        podpora dobrovolnictví </a:t>
            </a:r>
            <a:br>
              <a:rPr lang="cs-CZ" dirty="0"/>
            </a:br>
            <a:r>
              <a:rPr lang="cs-CZ" dirty="0"/>
              <a:t>        a mezigenerační výměny a výpomoci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073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1.4. sdílená a neformální péče, </a:t>
            </a:r>
            <a:br>
              <a:rPr lang="cs-CZ" dirty="0"/>
            </a:br>
            <a:r>
              <a:rPr lang="cs-CZ" dirty="0"/>
              <a:t>        vč. paliativní a domácí hospicové</a:t>
            </a:r>
            <a:br>
              <a:rPr lang="cs-CZ" dirty="0"/>
            </a:br>
            <a:r>
              <a:rPr lang="cs-CZ" dirty="0"/>
              <a:t>1.5. zaměstnanostní programy </a:t>
            </a:r>
            <a:br>
              <a:rPr lang="cs-CZ" dirty="0"/>
            </a:br>
            <a:r>
              <a:rPr lang="cs-CZ" dirty="0"/>
              <a:t>        – podpora tvorby pracovních míst</a:t>
            </a:r>
          </a:p>
          <a:p>
            <a:pPr marL="0" indent="0">
              <a:buNone/>
            </a:pPr>
            <a:r>
              <a:rPr lang="cs-CZ" dirty="0"/>
              <a:t>1.6. posilování rodinných vazeb – příměstské </a:t>
            </a:r>
            <a:br>
              <a:rPr lang="cs-CZ" dirty="0"/>
            </a:br>
            <a:r>
              <a:rPr lang="cs-CZ" dirty="0"/>
              <a:t>        komunitní tábory, programy pro rodiny</a:t>
            </a:r>
            <a:br>
              <a:rPr lang="cs-CZ" dirty="0"/>
            </a:br>
            <a:r>
              <a:rPr lang="cs-CZ" dirty="0"/>
              <a:t>1.7. vzdělávací a edukační aktivity 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61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již v CLLD nebude (a kde bude)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Na rozdíl od současného programového období nebudou v rámci CLLD podporovány:</a:t>
            </a:r>
          </a:p>
          <a:p>
            <a:pPr lvl="0"/>
            <a:r>
              <a:rPr lang="cs-CZ" dirty="0"/>
              <a:t>sociální služby v rozsahu základních činností podle zákona č. 108/2006 Sb., o sociálních službách, </a:t>
            </a:r>
            <a:r>
              <a:rPr lang="cs-CZ" dirty="0">
                <a:solidFill>
                  <a:srgbClr val="FF0000"/>
                </a:solidFill>
              </a:rPr>
              <a:t>budou realizovat Kraje</a:t>
            </a:r>
            <a:endParaRPr lang="cs-CZ" dirty="0"/>
          </a:p>
          <a:p>
            <a:pPr lvl="0"/>
            <a:r>
              <a:rPr lang="cs-CZ" dirty="0"/>
              <a:t>nástroje aktivní politiky zaměstnanosti podle zákona č. 435/2004 Sb., o zaměstnanosti, </a:t>
            </a:r>
            <a:r>
              <a:rPr lang="cs-CZ" dirty="0">
                <a:solidFill>
                  <a:srgbClr val="FF0000"/>
                </a:solidFill>
              </a:rPr>
              <a:t>budou realizovat Úřady práce</a:t>
            </a:r>
            <a:endParaRPr lang="cs-CZ" dirty="0"/>
          </a:p>
          <a:p>
            <a:pPr lvl="0"/>
            <a:r>
              <a:rPr lang="cs-CZ" dirty="0"/>
              <a:t>sociální podniky ve smyslu připravovaného zákona o sociálním podnikání a ve smyslu podmínek v hlavních výzvách, </a:t>
            </a:r>
            <a:r>
              <a:rPr lang="cs-CZ" dirty="0">
                <a:solidFill>
                  <a:srgbClr val="FF0000"/>
                </a:solidFill>
              </a:rPr>
              <a:t>velmi náročné</a:t>
            </a:r>
            <a:endParaRPr lang="cs-CZ" dirty="0"/>
          </a:p>
          <a:p>
            <a:pPr lvl="0"/>
            <a:r>
              <a:rPr lang="cs-CZ" dirty="0"/>
              <a:t>dětské skupiny podle zákona č. 247/2014 Sb., o poskytování služby péče o děti v dětské skupině za účelem zapojení rodičů do pracovního procesu, </a:t>
            </a:r>
            <a:r>
              <a:rPr lang="cs-CZ" dirty="0">
                <a:solidFill>
                  <a:srgbClr val="FF0000"/>
                </a:solidFill>
              </a:rPr>
              <a:t>budou transformovány na jesle</a:t>
            </a:r>
            <a:endParaRPr lang="cs-CZ" dirty="0"/>
          </a:p>
          <a:p>
            <a:pPr lvl="0"/>
            <a:r>
              <a:rPr lang="cs-CZ" dirty="0"/>
              <a:t>příměstské tábory realizované za účelem slaďování rodinného a pracovního života v režimu aktivit současné 1.2 OPZ.</a:t>
            </a:r>
            <a:r>
              <a:rPr lang="cs-CZ" dirty="0">
                <a:solidFill>
                  <a:srgbClr val="FF0000"/>
                </a:solidFill>
              </a:rPr>
              <a:t> Musí zde být vazba OBOU rodičů na trh práce (problém u dětí soc. vyloučených, kdy matka je na rodičovské)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863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implementace 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831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implementace OPZ+ = </a:t>
            </a:r>
            <a:r>
              <a:rPr lang="cs-CZ" b="1" dirty="0"/>
              <a:t>realizační projekt MAS</a:t>
            </a:r>
          </a:p>
          <a:p>
            <a:r>
              <a:rPr lang="cs-CZ" dirty="0"/>
              <a:t>MAS zpracuje </a:t>
            </a:r>
            <a:r>
              <a:rPr lang="cs-CZ" b="1" dirty="0"/>
              <a:t>akční plán </a:t>
            </a:r>
            <a:r>
              <a:rPr lang="cs-CZ" dirty="0"/>
              <a:t>pro OPZ+</a:t>
            </a:r>
          </a:p>
          <a:p>
            <a:pPr lvl="1"/>
            <a:r>
              <a:rPr lang="cs-CZ" dirty="0"/>
              <a:t>potřeby území, způsob zjištění a zapojení partnerů</a:t>
            </a:r>
          </a:p>
          <a:p>
            <a:pPr lvl="1"/>
            <a:r>
              <a:rPr lang="cs-CZ" dirty="0"/>
              <a:t>navrhne a popíše aktivity, které MAS následně zařadí do projektu, případně i další + uvedení co je pro danou chvíli priorita).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Výzva ŘO pro MAS na realizační projekty</a:t>
            </a:r>
          </a:p>
          <a:p>
            <a:pPr lvl="1"/>
            <a:r>
              <a:rPr lang="cs-CZ" dirty="0"/>
              <a:t>Akční plán – povinná příloha žádosti</a:t>
            </a:r>
          </a:p>
          <a:p>
            <a:pPr lvl="1"/>
            <a:r>
              <a:rPr lang="cs-CZ" dirty="0"/>
              <a:t>zapojení subjektů z území do projektu</a:t>
            </a:r>
            <a:br>
              <a:rPr lang="cs-CZ" dirty="0"/>
            </a:br>
            <a:r>
              <a:rPr lang="cs-CZ" dirty="0"/>
              <a:t>jako partnerů nebo dodavatelů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57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rmAutofit/>
          </a:bodyPr>
          <a:lstStyle/>
          <a:p>
            <a:r>
              <a:rPr lang="cs-CZ" sz="6600" b="1" dirty="0"/>
              <a:t>IROP 2021-27</a:t>
            </a:r>
            <a:endParaRPr lang="cs-CZ" sz="4800" dirty="0"/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105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implementace 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MPSV nabízí podporu při tvorbě Akčního plánu</a:t>
            </a:r>
          </a:p>
          <a:p>
            <a:pPr lvl="1"/>
            <a:r>
              <a:rPr lang="cs-CZ" dirty="0"/>
              <a:t>Důležitá je kvalita zpracování, nikoliv ČAS! </a:t>
            </a:r>
          </a:p>
          <a:p>
            <a:pPr lvl="1"/>
            <a:r>
              <a:rPr lang="cs-CZ" dirty="0"/>
              <a:t>Metodika pro zpracování AP ze strany MPSV.</a:t>
            </a:r>
          </a:p>
          <a:p>
            <a:r>
              <a:rPr lang="cs-CZ" dirty="0"/>
              <a:t>do realizačního projektu by se daly aktivity, </a:t>
            </a:r>
            <a:br>
              <a:rPr lang="cs-CZ" dirty="0"/>
            </a:br>
            <a:r>
              <a:rPr lang="cs-CZ" dirty="0"/>
              <a:t>které jsou v souladu s akčním plánem</a:t>
            </a:r>
          </a:p>
          <a:p>
            <a:pPr lvl="1"/>
            <a:r>
              <a:rPr lang="cs-CZ" dirty="0"/>
              <a:t>Klíčová je </a:t>
            </a:r>
            <a:r>
              <a:rPr lang="cs-CZ" dirty="0">
                <a:solidFill>
                  <a:srgbClr val="0070C0"/>
                </a:solidFill>
              </a:rPr>
              <a:t>potřebnost a princip partnerství.</a:t>
            </a:r>
          </a:p>
          <a:p>
            <a:r>
              <a:rPr lang="cs-CZ" dirty="0"/>
              <a:t>alokace pro realizační projekt dle velikosti MAS</a:t>
            </a:r>
          </a:p>
          <a:p>
            <a:pPr lvl="1"/>
            <a:r>
              <a:rPr lang="cs-CZ" dirty="0"/>
              <a:t>V tuto chvíli v řešení spravedlivé nastavení.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v projektu pozice </a:t>
            </a:r>
            <a:r>
              <a:rPr lang="cs-CZ" dirty="0">
                <a:solidFill>
                  <a:srgbClr val="0070C0"/>
                </a:solidFill>
              </a:rPr>
              <a:t>Koordinátora realizace AP v OPZ+</a:t>
            </a:r>
          </a:p>
          <a:p>
            <a:pPr lvl="1"/>
            <a:r>
              <a:rPr lang="cs-CZ" dirty="0"/>
              <a:t>posílení personálních nákladů MAS.</a:t>
            </a:r>
          </a:p>
        </p:txBody>
      </p:sp>
    </p:spTree>
    <p:extLst>
      <p:ext uri="{BB962C8B-B14F-4D97-AF65-F5344CB8AC3E}">
        <p14:creationId xmlns:p14="http://schemas.microsoft.com/office/powerpoint/2010/main" val="3767257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implementace 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První výzva</a:t>
            </a:r>
            <a:r>
              <a:rPr lang="cs-CZ" dirty="0"/>
              <a:t> bude vypsána po schválení OPZ+, předpoklad </a:t>
            </a:r>
            <a:r>
              <a:rPr lang="cs-CZ" b="1" dirty="0"/>
              <a:t>2./3. čtvrtletí 2022</a:t>
            </a:r>
            <a:r>
              <a:rPr lang="cs-CZ" dirty="0"/>
              <a:t> s ukončením příjmu žádostí cca v pol. 2024</a:t>
            </a:r>
          </a:p>
          <a:p>
            <a:r>
              <a:rPr lang="cs-CZ" b="1" dirty="0"/>
              <a:t>Jediným způsobilým žadatelem a tedy předkladatelem Žádosti o podporu bude MAS. </a:t>
            </a:r>
            <a:endParaRPr lang="cs-CZ" dirty="0"/>
          </a:p>
          <a:p>
            <a:r>
              <a:rPr lang="cs-CZ" dirty="0"/>
              <a:t>MAS tedy </a:t>
            </a:r>
            <a:r>
              <a:rPr lang="cs-CZ" b="1" dirty="0"/>
              <a:t>spojí jednotlivé aktivity AP do jednoho realizačního projektu </a:t>
            </a:r>
            <a:r>
              <a:rPr lang="cs-CZ" dirty="0"/>
              <a:t>(obdoba „klíčového projektu“), který předloží přímo do Výzvy ŘO.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682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rmAutofit/>
          </a:bodyPr>
          <a:lstStyle/>
          <a:p>
            <a:r>
              <a:rPr lang="cs-CZ" sz="4800" b="1" dirty="0"/>
              <a:t>OP Životní prostředí</a:t>
            </a:r>
            <a:endParaRPr lang="cs-CZ" sz="4800" dirty="0"/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699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CLLD v OP ŽP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b="1" dirty="0"/>
              <a:t>SC 1.1 Podpora opatření </a:t>
            </a:r>
            <a:br>
              <a:rPr lang="cs-CZ" b="1" dirty="0"/>
            </a:br>
            <a:r>
              <a:rPr lang="cs-CZ" b="1" dirty="0"/>
              <a:t>v oblasti energetické účinnosti</a:t>
            </a:r>
          </a:p>
          <a:p>
            <a:r>
              <a:rPr lang="cs-CZ" dirty="0"/>
              <a:t>0,66 % alokace OP ŽP</a:t>
            </a:r>
          </a:p>
          <a:p>
            <a:pPr lvl="1"/>
            <a:r>
              <a:rPr lang="cs-CZ" dirty="0"/>
              <a:t>CLLD lze jen v rámci ERDF, který je jen v SC 1.1</a:t>
            </a:r>
          </a:p>
          <a:p>
            <a:r>
              <a:rPr lang="cs-CZ" dirty="0"/>
              <a:t>počáteční alokace 400 mil. Kč</a:t>
            </a:r>
          </a:p>
          <a:p>
            <a:r>
              <a:rPr lang="cs-CZ" dirty="0"/>
              <a:t>počet podpořených MAS není omezen</a:t>
            </a:r>
          </a:p>
          <a:p>
            <a:r>
              <a:rPr lang="cs-CZ" dirty="0"/>
              <a:t>rozdělení alokace na MAS nebude řešena</a:t>
            </a:r>
          </a:p>
        </p:txBody>
      </p:sp>
    </p:spTree>
    <p:extLst>
      <p:ext uri="{BB962C8B-B14F-4D97-AF65-F5344CB8AC3E}">
        <p14:creationId xmlns:p14="http://schemas.microsoft.com/office/powerpoint/2010/main" val="1379050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SC 1.1 Podpora opatření v oblasti energetické účinnosti</a:t>
            </a:r>
          </a:p>
          <a:p>
            <a:r>
              <a:rPr lang="cs-CZ" sz="2400" dirty="0"/>
              <a:t>snížení energetické náročnosti veř. budov a veř. infrastruktury</a:t>
            </a:r>
          </a:p>
          <a:p>
            <a:r>
              <a:rPr lang="cs-CZ" sz="2400" dirty="0"/>
              <a:t>snížení energetické náročnosti systémů technologické spotřeby energie</a:t>
            </a:r>
          </a:p>
          <a:p>
            <a:r>
              <a:rPr lang="cs-CZ" sz="2400" dirty="0"/>
              <a:t>výstavba nových veřejných budov, které budou splňovat parametry pro pasivní nebo plusové budovy</a:t>
            </a:r>
          </a:p>
          <a:p>
            <a:pPr marL="0" indent="0">
              <a:buNone/>
            </a:pPr>
            <a:r>
              <a:rPr lang="cs-CZ" sz="2400" dirty="0"/>
              <a:t>doprovodné aktivity:</a:t>
            </a:r>
          </a:p>
          <a:p>
            <a:r>
              <a:rPr lang="cs-CZ" sz="2400" dirty="0"/>
              <a:t>zlepšení kvality vnitřního prostředí budov</a:t>
            </a:r>
          </a:p>
          <a:p>
            <a:r>
              <a:rPr lang="cs-CZ" sz="2400" dirty="0"/>
              <a:t>zvýšení adaptability budov/infrastruktury na změnu klimatu</a:t>
            </a:r>
          </a:p>
        </p:txBody>
      </p:sp>
    </p:spTree>
    <p:extLst>
      <p:ext uri="{BB962C8B-B14F-4D97-AF65-F5344CB8AC3E}">
        <p14:creationId xmlns:p14="http://schemas.microsoft.com/office/powerpoint/2010/main" val="151532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implementace 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/>
          </a:bodyPr>
          <a:lstStyle/>
          <a:p>
            <a:r>
              <a:rPr lang="cs-CZ" dirty="0"/>
              <a:t>animační, konzultační, </a:t>
            </a:r>
            <a:r>
              <a:rPr lang="cs-CZ" dirty="0" err="1"/>
              <a:t>dotahovací</a:t>
            </a:r>
            <a:r>
              <a:rPr lang="cs-CZ" dirty="0"/>
              <a:t> role</a:t>
            </a:r>
          </a:p>
          <a:p>
            <a:pPr lvl="1"/>
            <a:r>
              <a:rPr lang="cs-CZ" dirty="0"/>
              <a:t>i mimo SC 1.1</a:t>
            </a:r>
          </a:p>
          <a:p>
            <a:r>
              <a:rPr lang="cs-CZ" dirty="0"/>
              <a:t>komplexní projekty ve vysokém standardu včetně zeleného zadávání a demonstračního potenciálu (vzorová řešení)</a:t>
            </a:r>
          </a:p>
          <a:p>
            <a:r>
              <a:rPr lang="cs-CZ" dirty="0"/>
              <a:t>podoba žádostí – standardní v ISKP</a:t>
            </a:r>
          </a:p>
          <a:p>
            <a:r>
              <a:rPr lang="cs-CZ" dirty="0"/>
              <a:t>bude-li alokace rychle čerpána, </a:t>
            </a:r>
            <a:br>
              <a:rPr lang="cs-CZ" dirty="0"/>
            </a:br>
            <a:r>
              <a:rPr lang="cs-CZ" dirty="0"/>
              <a:t>bude ze strany MŽP navyšována</a:t>
            </a:r>
          </a:p>
          <a:p>
            <a:r>
              <a:rPr lang="cs-CZ" dirty="0"/>
              <a:t>první výzvy v 1. pololetí 2022</a:t>
            </a:r>
          </a:p>
        </p:txBody>
      </p:sp>
    </p:spTree>
    <p:extLst>
      <p:ext uri="{BB962C8B-B14F-4D97-AF65-F5344CB8AC3E}">
        <p14:creationId xmlns:p14="http://schemas.microsoft.com/office/powerpoint/2010/main" val="494453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nové zdroje pro financování aktivit </a:t>
            </a:r>
            <a:br>
              <a:rPr lang="cs-CZ" dirty="0"/>
            </a:br>
            <a:r>
              <a:rPr lang="cs-CZ" dirty="0"/>
              <a:t>v oblasti ŽP v území MAS:</a:t>
            </a:r>
          </a:p>
          <a:p>
            <a:r>
              <a:rPr lang="cs-CZ" dirty="0"/>
              <a:t>Modernizační fond</a:t>
            </a:r>
          </a:p>
          <a:p>
            <a:pPr lvl="1"/>
            <a:r>
              <a:rPr lang="cs-CZ" dirty="0"/>
              <a:t>rozděluje prostředky z výnosů obchodování s emisní povolenkami (modernizace a restrukturalizace teplárenského a energetického sektoru)</a:t>
            </a:r>
          </a:p>
          <a:p>
            <a:r>
              <a:rPr lang="cs-CZ" dirty="0"/>
              <a:t>OP Spravedlivá transformace (MSK, KVK, ÚK) </a:t>
            </a:r>
          </a:p>
          <a:p>
            <a:pPr lvl="1"/>
            <a:r>
              <a:rPr lang="cs-CZ" dirty="0"/>
              <a:t>řešení dopadů transformace klimaticky neutrální ekonomiku</a:t>
            </a:r>
          </a:p>
        </p:txBody>
      </p:sp>
    </p:spTree>
    <p:extLst>
      <p:ext uri="{BB962C8B-B14F-4D97-AF65-F5344CB8AC3E}">
        <p14:creationId xmlns:p14="http://schemas.microsoft.com/office/powerpoint/2010/main" val="1494666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Autofit/>
          </a:bodyPr>
          <a:lstStyle/>
          <a:p>
            <a:r>
              <a:rPr lang="cs-CZ" sz="4000" b="1" dirty="0"/>
              <a:t>OP </a:t>
            </a:r>
            <a:r>
              <a:rPr lang="cs-CZ" b="1" dirty="0"/>
              <a:t>TAK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Technologie</a:t>
            </a:r>
            <a:br>
              <a:rPr lang="cs-CZ" b="1" dirty="0"/>
            </a:br>
            <a:r>
              <a:rPr lang="cs-CZ" b="1" dirty="0"/>
              <a:t>Aplikace</a:t>
            </a:r>
            <a:br>
              <a:rPr lang="cs-CZ" b="1" dirty="0"/>
            </a:br>
            <a:r>
              <a:rPr lang="cs-CZ" b="1" dirty="0"/>
              <a:t>Konkurenceschopnost</a:t>
            </a:r>
            <a:endParaRPr lang="cs-CZ" sz="4000" dirty="0"/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390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50" b="1" dirty="0"/>
              <a:t>CLLD v OP TAK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sz="2800" dirty="0"/>
              <a:t>v nové verzi PD bude pro CLLD </a:t>
            </a:r>
            <a:br>
              <a:rPr lang="cs-CZ" sz="2800" dirty="0"/>
            </a:br>
            <a:r>
              <a:rPr lang="cs-CZ" sz="2800" dirty="0"/>
              <a:t>samostatná priorita</a:t>
            </a:r>
          </a:p>
          <a:p>
            <a:r>
              <a:rPr lang="cs-CZ" sz="2800" dirty="0"/>
              <a:t>alokace CLLD v OP TAK = 1 mld. Kč</a:t>
            </a:r>
          </a:p>
          <a:p>
            <a:r>
              <a:rPr lang="cs-CZ" sz="2800" dirty="0"/>
              <a:t>dotace max. 50%, max. 1 mil. Kč</a:t>
            </a:r>
          </a:p>
          <a:p>
            <a:r>
              <a:rPr lang="cs-CZ" sz="2800" dirty="0"/>
              <a:t>určeno pro malé a střední podniky (MSP</a:t>
            </a:r>
            <a:r>
              <a:rPr lang="cs-CZ" sz="2700" dirty="0"/>
              <a:t>)</a:t>
            </a:r>
          </a:p>
          <a:p>
            <a:pPr lvl="1"/>
            <a:r>
              <a:rPr lang="cs-CZ" sz="2400" dirty="0"/>
              <a:t>digitalizace</a:t>
            </a:r>
          </a:p>
          <a:p>
            <a:pPr lvl="1"/>
            <a:r>
              <a:rPr lang="cs-CZ" sz="2400" dirty="0"/>
              <a:t>automatizace</a:t>
            </a:r>
          </a:p>
          <a:p>
            <a:pPr lvl="1"/>
            <a:r>
              <a:rPr lang="cs-CZ" sz="2400" dirty="0"/>
              <a:t>robotizace</a:t>
            </a:r>
          </a:p>
          <a:p>
            <a:pPr marL="457200" lvl="1" indent="0">
              <a:buNone/>
            </a:pPr>
            <a:r>
              <a:rPr lang="cs-CZ" sz="2400" dirty="0" err="1"/>
              <a:t>tj.inovativní</a:t>
            </a:r>
            <a:r>
              <a:rPr lang="cs-CZ" sz="2400" dirty="0"/>
              <a:t> projekty s vysokou přidanou hodnotou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794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rmAutofit/>
          </a:bodyPr>
          <a:lstStyle/>
          <a:p>
            <a:pPr marL="0" lvl="6" algn="ctr">
              <a:defRPr/>
            </a:pPr>
            <a:r>
              <a:rPr lang="cs-CZ" sz="4000" b="1" dirty="0"/>
              <a:t>OP JAK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4000" b="1" dirty="0"/>
              <a:t>Jan Ámos Komenský</a:t>
            </a:r>
            <a:endParaRPr lang="cs-CZ" sz="3600" dirty="0">
              <a:latin typeface="+mn-lt"/>
            </a:endParaRPr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50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CLLD v IROP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83162"/>
          </a:xfrm>
        </p:spPr>
        <p:txBody>
          <a:bodyPr>
            <a:normAutofit/>
          </a:bodyPr>
          <a:lstStyle/>
          <a:p>
            <a:r>
              <a:rPr lang="cs-CZ" dirty="0"/>
              <a:t>6,95% alokace IROP</a:t>
            </a:r>
          </a:p>
          <a:p>
            <a:pPr lvl="1"/>
            <a:r>
              <a:rPr lang="cs-CZ" dirty="0"/>
              <a:t>bez Prahy 7,22% / </a:t>
            </a:r>
            <a:r>
              <a:rPr lang="cs-CZ" i="1" dirty="0"/>
              <a:t>dosud 6,41%</a:t>
            </a:r>
          </a:p>
          <a:p>
            <a:r>
              <a:rPr lang="cs-CZ" dirty="0"/>
              <a:t>ERDF 8,5 mld. Kč / </a:t>
            </a:r>
            <a:r>
              <a:rPr lang="cs-CZ" i="1" dirty="0"/>
              <a:t>dosud 7,9 mld. Kč</a:t>
            </a:r>
          </a:p>
          <a:p>
            <a:pPr lvl="1"/>
            <a:r>
              <a:rPr lang="cs-CZ" dirty="0"/>
              <a:t>z toho méně rozvinuté regiony 5,4 mld. Kč</a:t>
            </a:r>
          </a:p>
          <a:p>
            <a:pPr lvl="1"/>
            <a:r>
              <a:rPr lang="cs-CZ" dirty="0"/>
              <a:t>z toho přechodové regiony 3,1 mld. Kč</a:t>
            </a:r>
          </a:p>
          <a:p>
            <a:r>
              <a:rPr lang="cs-CZ" dirty="0"/>
              <a:t>předpoklad všech 180 MAS</a:t>
            </a:r>
          </a:p>
          <a:p>
            <a:pPr lvl="1"/>
            <a:r>
              <a:rPr lang="cs-CZ" dirty="0"/>
              <a:t>vše odděleně pro PR a MRR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9540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Aktuální OP JAK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Cíl: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podpora rozvoje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otevřené a vzdělané společnosti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založené na znalostech a dovednostech,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rovných příležitostech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rozvíjející potenciál každého jednotlivce.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 2 Vzdělávání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24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2.2 Zvýšit kvalitu, účinnost a relevantnost systémů vzdělávání a odborné přípravy na trhu práce, aby se podpořilo získávání klíčových kompetencí včetně digitálních dovedností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„Spojujícím prvkem by pak měla být oblast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akčního plánování a spolupráce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Tento koncept byl již zahájen v OP VVV prostřednictvím nástrojů MAP a KAP.“</a:t>
            </a:r>
          </a:p>
          <a:p>
            <a:pPr marL="400050" lvl="1" indent="0">
              <a:spcBef>
                <a:spcPts val="0"/>
              </a:spcBef>
              <a:buNone/>
            </a:pPr>
            <a:endParaRPr lang="cs-CZ" sz="2400" b="1" i="1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cs-CZ" sz="24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2.4 Podporovat celoživotní učení</a:t>
            </a:r>
            <a:endParaRPr lang="cs-CZ" sz="1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20254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000000"/>
                </a:solidFill>
              </a:rPr>
              <a:t>Příklady typových podporovaných aktivit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i="0" u="none" strike="noStrike" baseline="0" dirty="0">
                <a:solidFill>
                  <a:srgbClr val="000000"/>
                </a:solidFill>
              </a:rPr>
              <a:t>Regionální vzdělávání </a:t>
            </a:r>
          </a:p>
          <a:p>
            <a:pPr marL="0" indent="0">
              <a:buNone/>
            </a:pPr>
            <a:r>
              <a:rPr lang="cs-CZ" sz="2800" b="0" i="0" strike="noStrike" baseline="0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3400" b="0" i="0" strike="noStrike" baseline="0" dirty="0">
                <a:solidFill>
                  <a:srgbClr val="000000"/>
                </a:solidFill>
              </a:rPr>
              <a:t>Proměna </a:t>
            </a:r>
            <a:r>
              <a:rPr lang="cs-CZ" sz="3400" b="1" i="0" strike="noStrike" baseline="0" dirty="0">
                <a:solidFill>
                  <a:srgbClr val="000000"/>
                </a:solidFill>
              </a:rPr>
              <a:t>obsahu vzdělávání: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podpora </a:t>
            </a:r>
            <a:r>
              <a:rPr lang="cs-CZ" sz="2600" b="0" i="0" u="none" strike="noStrike" baseline="0" dirty="0" err="1">
                <a:solidFill>
                  <a:srgbClr val="000000"/>
                </a:solidFill>
              </a:rPr>
              <a:t>pregramotností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 v předškolním vzdělávání;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rozvoj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klíčových kompetencí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inovace ve výuce a modernizace vyučovacích metod a forem vedoucích k rozvoji kritického a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kreativního myšlení dětí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, žáků a studentů a posílení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formativního hodnocení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rozvoj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digitální gramotnosti 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a informatického myšlení;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rozšíření a zajištění kvality výuky v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cizích jazycích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rozvoj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podnikavosti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 a podnikatelských dovedností ve školách;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rozvoj kariérového poradenství;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podpora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spolupráce škol se zaměstnavateli 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a sociálními partnery při přípravě a realizaci výuky včetně praktické výuky v mimoškolním prostředí;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podpora identifikace a nástrojů řešících genderové nerovnosti ve vzdělávání;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podpora škol a školských zařízení vedoucí ke zvýšení schopnosti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realizovat celoživotní učení;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podpora otevřeného vzdělávání;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</a:rPr>
              <a:t>propojování </a:t>
            </a:r>
            <a:r>
              <a:rPr lang="cs-CZ" sz="2600" b="1" i="0" u="none" strike="noStrike" baseline="0" dirty="0">
                <a:solidFill>
                  <a:srgbClr val="000000"/>
                </a:solidFill>
              </a:rPr>
              <a:t>formálního a neformálního 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(včetně zájmového či uměleckého) vzdělávání včetně tvorby podpůrných profesionálních sítí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43250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000000"/>
                </a:solidFill>
              </a:rPr>
              <a:t>Příklady typových podporovaných aktivit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0" i="0" strike="noStrike" baseline="0" dirty="0">
                <a:solidFill>
                  <a:srgbClr val="000000"/>
                </a:solidFill>
              </a:rPr>
              <a:t>Pracovníci ve</a:t>
            </a:r>
            <a:r>
              <a:rPr lang="cs-CZ" sz="2800" b="1" i="0" strike="noStrike" baseline="0" dirty="0">
                <a:solidFill>
                  <a:srgbClr val="000000"/>
                </a:solidFill>
              </a:rPr>
              <a:t> vzdělávání: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zajištění komplexní podpory pedagogického leadershipu a odborných kapacit v oblasti využití digitálních technologií ve vzdělávání;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podpora alternativních vzdělávacích cest k získání pedagogické kvalifikace (doplňující pedagogické studium);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vytvoření podmínek pro zvýšení možnosti účasti zaměstnanců ve vzdělávání na vzdělávacích programech v systému dalšího vzdělávání, včetně účasti na mezinárodních aktivitách. </a:t>
            </a:r>
          </a:p>
          <a:p>
            <a:pPr marL="0" indent="0">
              <a:buNone/>
            </a:pPr>
            <a:r>
              <a:rPr lang="cs-CZ" sz="2800" b="1" i="0" u="none" strike="noStrike" baseline="0" dirty="0">
                <a:solidFill>
                  <a:srgbClr val="000000"/>
                </a:solidFill>
              </a:rPr>
              <a:t>Řízení vzdělávání: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podpora procesů </a:t>
            </a:r>
            <a:r>
              <a:rPr lang="cs-CZ" sz="1800" b="1" i="0" u="none" strike="noStrike" baseline="0" dirty="0">
                <a:solidFill>
                  <a:srgbClr val="000000"/>
                </a:solidFill>
              </a:rPr>
              <a:t>akčního plánování rozvoje vzdělávání v územích a funkční spolupráce v územích;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zlepšení dostupnosti datové základny pro všechny aktéry ve všech typech a formách vzdělávání;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podpora vzniku opatření vedoucích ke snižování administrativní zátěže škol a školských zařízení;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3610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Finance OP JAK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</a:rPr>
              <a:t>Priorita 2 celkem z ESF </a:t>
            </a:r>
            <a:r>
              <a:rPr lang="cs-CZ" sz="2400" b="1" i="0" u="none" strike="noStrike" baseline="0" dirty="0">
                <a:solidFill>
                  <a:srgbClr val="000000"/>
                </a:solidFill>
              </a:rPr>
              <a:t>972 mil. EUR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2400" dirty="0"/>
              <a:t>Také řeší více rozvinuté, přechodové a méně rozvinuté území.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SC 2.2 Kvalita systému ……..364 051 260 EUR</a:t>
            </a:r>
          </a:p>
          <a:p>
            <a:pPr marL="0" indent="0">
              <a:buNone/>
            </a:pPr>
            <a:r>
              <a:rPr lang="cs-CZ" sz="2400" dirty="0"/>
              <a:t>(obsahuje finance na šablony i MAP IV cca 20 mil EUR)</a:t>
            </a:r>
          </a:p>
          <a:p>
            <a:pPr marL="0" indent="0">
              <a:buNone/>
            </a:pPr>
            <a:r>
              <a:rPr lang="cs-CZ" sz="2400" dirty="0"/>
              <a:t>Realizace MAP IV v letech 2024 – 2025, pak přechod ke SČ.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none" strike="noStrike" baseline="0" dirty="0">
                <a:solidFill>
                  <a:srgbClr val="000000"/>
                </a:solidFill>
              </a:rPr>
              <a:t>SC 2.4 Podporovat celoživotní učení….28 003 995 EUR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1261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S na pomezí regionu &#10;Přechodový region &#10;Méně rozvinutý region &#10;Podralsko &#10;Vladař &#10;vod &#10;vlíčkův &#10;vský &#10;a &#10;trov &#10;k ">
            <a:extLst>
              <a:ext uri="{FF2B5EF4-FFF2-40B4-BE49-F238E27FC236}">
                <a16:creationId xmlns:a16="http://schemas.microsoft.com/office/drawing/2014/main" id="{D3968D4D-3EC8-44BF-BF5A-4A7EA92CF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82"/>
            <a:ext cx="9144000" cy="646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68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1. DOPRAVA						</a:t>
            </a:r>
          </a:p>
          <a:p>
            <a:r>
              <a:rPr lang="cs-CZ" dirty="0"/>
              <a:t>Bezpečnost v dopravě</a:t>
            </a:r>
          </a:p>
          <a:p>
            <a:pPr lvl="1"/>
            <a:r>
              <a:rPr lang="cs-CZ" dirty="0"/>
              <a:t>chodníky, přechody, zklidňování dopravy, doplňkově rekonstrukce MK</a:t>
            </a:r>
          </a:p>
          <a:p>
            <a:r>
              <a:rPr lang="cs-CZ" dirty="0"/>
              <a:t>Infrastruktura pro cyklistickou dopravu</a:t>
            </a:r>
          </a:p>
          <a:p>
            <a:pPr lvl="1"/>
            <a:r>
              <a:rPr lang="cs-CZ" dirty="0"/>
              <a:t>cyklostezky do zaměstnání, škol a za službami, nebo napojující se na stávající cyklostezky, doplňkově rekonstrukce MK</a:t>
            </a:r>
          </a:p>
          <a:p>
            <a:pPr marL="0" indent="0">
              <a:buNone/>
            </a:pPr>
            <a:r>
              <a:rPr lang="cs-CZ" b="1" dirty="0"/>
              <a:t>2. VEŘEJNÁ PROSTRANSTVÍ					</a:t>
            </a:r>
          </a:p>
          <a:p>
            <a:r>
              <a:rPr lang="cs-CZ" dirty="0"/>
              <a:t>Revitalizace veřejných prostranství </a:t>
            </a:r>
          </a:p>
          <a:p>
            <a:pPr lvl="1"/>
            <a:r>
              <a:rPr lang="cs-CZ" dirty="0"/>
              <a:t>zelená infrastruktura (zasakování, retenční a akumulační nádrže, </a:t>
            </a:r>
            <a:r>
              <a:rPr lang="cs-CZ" dirty="0" err="1"/>
              <a:t>prokořeňovací</a:t>
            </a:r>
            <a:r>
              <a:rPr lang="cs-CZ" dirty="0"/>
              <a:t> buňky stromů, výsadba vegetace, </a:t>
            </a:r>
            <a:r>
              <a:rPr lang="cs-CZ" dirty="0" err="1"/>
              <a:t>průlehy</a:t>
            </a:r>
            <a:r>
              <a:rPr lang="cs-CZ" dirty="0"/>
              <a:t>, vodní prvky, vodní plochy, městský mobiliář, herní prvky, hřiště, VO, veřejné toalety), doplňkově rekonstrukce MK</a:t>
            </a:r>
          </a:p>
          <a:p>
            <a:pPr marL="0" indent="0">
              <a:buNone/>
            </a:pPr>
            <a:r>
              <a:rPr lang="cs-CZ" b="1" dirty="0"/>
              <a:t>3. HASIČI					</a:t>
            </a:r>
          </a:p>
          <a:p>
            <a:r>
              <a:rPr lang="cs-CZ" dirty="0"/>
              <a:t>Podpora jednotek SDH JPO II, III a V</a:t>
            </a:r>
          </a:p>
          <a:p>
            <a:pPr lvl="1"/>
            <a:r>
              <a:rPr lang="cs-CZ" dirty="0"/>
              <a:t>požární zbrojnice, technika, umělé zdroje požární vody v obcích</a:t>
            </a:r>
          </a:p>
        </p:txBody>
      </p:sp>
    </p:spTree>
    <p:extLst>
      <p:ext uri="{BB962C8B-B14F-4D97-AF65-F5344CB8AC3E}">
        <p14:creationId xmlns:p14="http://schemas.microsoft.com/office/powerpoint/2010/main" val="148194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35569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4. VZDĚLÁVÁNÍ					</a:t>
            </a:r>
            <a:endParaRPr lang="cs-CZ" dirty="0"/>
          </a:p>
          <a:p>
            <a:r>
              <a:rPr lang="cs-CZ" dirty="0"/>
              <a:t>Rekonstrukce infrastruktury MŠ a dětských skupin</a:t>
            </a:r>
          </a:p>
          <a:p>
            <a:pPr lvl="1"/>
            <a:r>
              <a:rPr lang="cs-CZ" dirty="0"/>
              <a:t>navýšení kapacit v MŠ, zvyšování kvality podmínek v MŠ</a:t>
            </a:r>
          </a:p>
          <a:p>
            <a:r>
              <a:rPr lang="cs-CZ" dirty="0"/>
              <a:t>Infrastruktura ZŠ</a:t>
            </a:r>
          </a:p>
          <a:p>
            <a:pPr lvl="1"/>
            <a:r>
              <a:rPr lang="cs-CZ" dirty="0"/>
              <a:t>odborné učebny pro klíčové kompetence, rekonstrukce učeben malotřídek, konektivita, školní poradenská pracoviště a zázemí pro práci s žáky se SVP, kabinety, zázemí pro komunitní aktivity při ZŠ vedoucí k sociální inkluzi, ŠD</a:t>
            </a:r>
          </a:p>
          <a:p>
            <a:pPr marL="0" indent="0">
              <a:buNone/>
            </a:pPr>
            <a:r>
              <a:rPr lang="cs-CZ" b="1" dirty="0"/>
              <a:t>5. SOCIÁLNÍ SLUŽBY					</a:t>
            </a:r>
          </a:p>
          <a:p>
            <a:r>
              <a:rPr lang="cs-CZ" dirty="0"/>
              <a:t>Infrastruktura pro sociální služby</a:t>
            </a:r>
          </a:p>
          <a:p>
            <a:pPr lvl="1"/>
            <a:r>
              <a:rPr lang="cs-CZ" dirty="0"/>
              <a:t>soc. služby dle zákona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72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Podporované aktivity CLLD 2021-27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6. KULTURA					</a:t>
            </a:r>
            <a:endParaRPr lang="cs-CZ" dirty="0"/>
          </a:p>
          <a:p>
            <a:r>
              <a:rPr lang="cs-CZ" dirty="0"/>
              <a:t>Revitalizace KP</a:t>
            </a:r>
          </a:p>
          <a:p>
            <a:pPr lvl="1"/>
            <a:r>
              <a:rPr lang="cs-CZ" dirty="0"/>
              <a:t>revitalizace, expozice, depozitáře, technické zázemí, návštěvnická a edukační centra, restaurování, evidence, dokumentace, parky u památek, doplňkově parkoviště u památek</a:t>
            </a:r>
          </a:p>
          <a:p>
            <a:r>
              <a:rPr lang="cs-CZ" dirty="0"/>
              <a:t>Revitalizace a vybavení městských a obecních muzeí</a:t>
            </a:r>
          </a:p>
          <a:p>
            <a:pPr lvl="1"/>
            <a:r>
              <a:rPr lang="cs-CZ" dirty="0"/>
              <a:t>revitalizace, expozice, depozitáře, technické zázemí, návštěvnická a edukační centra, restaurování, evidence, dokumentace</a:t>
            </a:r>
          </a:p>
          <a:p>
            <a:r>
              <a:rPr lang="cs-CZ" dirty="0"/>
              <a:t>Rekonstrukce a vybavení obecních profesionálních knihoven</a:t>
            </a:r>
          </a:p>
          <a:p>
            <a:pPr lvl="1"/>
            <a:r>
              <a:rPr lang="cs-CZ" dirty="0"/>
              <a:t>výstavba, rekonstrukce, návštěvnické a technické zázemí, digitalizace</a:t>
            </a:r>
          </a:p>
          <a:p>
            <a:pPr marL="0" indent="0">
              <a:buNone/>
            </a:pPr>
            <a:r>
              <a:rPr lang="cs-CZ" b="1" dirty="0"/>
              <a:t>7. CESTOVNÍ RUCH	</a:t>
            </a:r>
          </a:p>
          <a:p>
            <a:r>
              <a:rPr lang="cs-CZ" dirty="0"/>
              <a:t>Veřejná infrastruktura udržitelného cestovního ruchu</a:t>
            </a:r>
          </a:p>
          <a:p>
            <a:pPr lvl="1"/>
            <a:r>
              <a:rPr lang="cs-CZ" dirty="0"/>
              <a:t>např. odpočívadla, sociální zařízení, turistické trasy, navigační systémy, turistická informační centra, doplňkově parkoviště</a:t>
            </a:r>
          </a:p>
        </p:txBody>
      </p:sp>
    </p:spTree>
    <p:extLst>
      <p:ext uri="{BB962C8B-B14F-4D97-AF65-F5344CB8AC3E}">
        <p14:creationId xmlns:p14="http://schemas.microsoft.com/office/powerpoint/2010/main" val="420051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implementace 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MAS vyhlašuje výzvu / </a:t>
            </a:r>
            <a:r>
              <a:rPr lang="cs-CZ" i="1" dirty="0"/>
              <a:t>mimo MS</a:t>
            </a:r>
          </a:p>
          <a:p>
            <a:r>
              <a:rPr lang="cs-CZ" dirty="0"/>
              <a:t>žadatelé předkládaní návrh projektu / </a:t>
            </a:r>
            <a:r>
              <a:rPr lang="cs-CZ" i="1" dirty="0"/>
              <a:t>mimo MS</a:t>
            </a:r>
          </a:p>
          <a:p>
            <a:r>
              <a:rPr lang="cs-CZ" dirty="0"/>
              <a:t>MAS hodnotí návrh projektu / </a:t>
            </a:r>
            <a:r>
              <a:rPr lang="cs-CZ" i="1" dirty="0"/>
              <a:t>mimo MS</a:t>
            </a:r>
          </a:p>
          <a:p>
            <a:r>
              <a:rPr lang="cs-CZ" dirty="0"/>
              <a:t>žadatel předkládá Žádost o podporu do Výzvy ŘO</a:t>
            </a:r>
          </a:p>
          <a:p>
            <a:pPr lvl="1"/>
            <a:r>
              <a:rPr lang="cs-CZ" dirty="0"/>
              <a:t>MAS asistuje žadateli při dopracování návrhu do Žádosti o podporu</a:t>
            </a:r>
          </a:p>
          <a:p>
            <a:pPr lvl="1"/>
            <a:r>
              <a:rPr lang="cs-CZ" dirty="0"/>
              <a:t>MAS ověřuje soulad Žádosti se schváleným návrhem (</a:t>
            </a:r>
            <a:r>
              <a:rPr lang="cs-CZ" dirty="0" err="1"/>
              <a:t>připodepsání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povinná příloha: vyjádření MAS (o výběru projektu)</a:t>
            </a:r>
          </a:p>
          <a:p>
            <a:r>
              <a:rPr lang="cs-CZ" dirty="0"/>
              <a:t>CRR hodnotí </a:t>
            </a:r>
            <a:r>
              <a:rPr lang="cs-CZ" dirty="0" err="1"/>
              <a:t>FNaP</a:t>
            </a:r>
            <a:r>
              <a:rPr lang="cs-CZ" dirty="0"/>
              <a:t> a schvaluje Žádost o podporu</a:t>
            </a:r>
          </a:p>
        </p:txBody>
      </p:sp>
    </p:spTree>
    <p:extLst>
      <p:ext uri="{BB962C8B-B14F-4D97-AF65-F5344CB8AC3E}">
        <p14:creationId xmlns:p14="http://schemas.microsoft.com/office/powerpoint/2010/main" val="61747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rmAutofit/>
          </a:bodyPr>
          <a:lstStyle/>
          <a:p>
            <a:r>
              <a:rPr lang="cs-CZ" sz="4800" b="1" dirty="0"/>
              <a:t>Strategický plán </a:t>
            </a:r>
            <a:br>
              <a:rPr lang="cs-CZ" sz="4800" b="1" dirty="0"/>
            </a:br>
            <a:r>
              <a:rPr lang="cs-CZ" sz="4800" b="1" dirty="0"/>
              <a:t>Společné zemědělské politiky</a:t>
            </a:r>
            <a:br>
              <a:rPr lang="cs-CZ" sz="4800" b="1" dirty="0"/>
            </a:br>
            <a:r>
              <a:rPr lang="cs-CZ" sz="4800" b="1" dirty="0"/>
              <a:t>(SZP dříve PRV)</a:t>
            </a:r>
            <a:endParaRPr lang="cs-CZ" sz="4000" dirty="0"/>
          </a:p>
        </p:txBody>
      </p:sp>
      <p:pic>
        <p:nvPicPr>
          <p:cNvPr id="4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4961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1864</Words>
  <Application>Microsoft Office PowerPoint</Application>
  <PresentationFormat>Předvádění na obrazovce (4:3)</PresentationFormat>
  <Paragraphs>210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Motiv systému Office</vt:lpstr>
      <vt:lpstr>Návrhy využití struktury MAS  a metody CLLD/LEADER  v PO 2020-2027   </vt:lpstr>
      <vt:lpstr>IROP 2021-27</vt:lpstr>
      <vt:lpstr>CLLD v IROP 2021-27</vt:lpstr>
      <vt:lpstr>Prezentace aplikace PowerPoint</vt:lpstr>
      <vt:lpstr>Podporované aktivity CLLD 2021-27</vt:lpstr>
      <vt:lpstr>Podporované aktivity CLLD 2021-27</vt:lpstr>
      <vt:lpstr>Podporované aktivity CLLD 2021-27</vt:lpstr>
      <vt:lpstr>Způsob implementace CLLD</vt:lpstr>
      <vt:lpstr>Strategický plán  Společné zemědělské politiky (SZP dříve PRV)</vt:lpstr>
      <vt:lpstr>přechodné období</vt:lpstr>
      <vt:lpstr>CLLD v SZP</vt:lpstr>
      <vt:lpstr>Podporované aktivity CLLD 2021-27</vt:lpstr>
      <vt:lpstr>Způsob implementace CLLD</vt:lpstr>
      <vt:lpstr>OP Zaměstnanost+</vt:lpstr>
      <vt:lpstr>CLLD v OP Z+ 2021-27</vt:lpstr>
      <vt:lpstr>Podporované aktivity CLLD 2021-27</vt:lpstr>
      <vt:lpstr>Podporované aktivity CLLD 2021-27</vt:lpstr>
      <vt:lpstr>Co již v CLLD nebude (a kde bude)</vt:lpstr>
      <vt:lpstr>Způsob implementace CLLD</vt:lpstr>
      <vt:lpstr>Způsob implementace CLLD</vt:lpstr>
      <vt:lpstr>Způsob implementace CLLD</vt:lpstr>
      <vt:lpstr>OP Životní prostředí</vt:lpstr>
      <vt:lpstr>CLLD v OP ŽP</vt:lpstr>
      <vt:lpstr>Podporované aktivity CLLD 2021-27</vt:lpstr>
      <vt:lpstr>Způsob implementace CLLD</vt:lpstr>
      <vt:lpstr>další informace</vt:lpstr>
      <vt:lpstr>OP TAK  Technologie Aplikace Konkurenceschopnost</vt:lpstr>
      <vt:lpstr>CLLD v OP TAK</vt:lpstr>
      <vt:lpstr>OP JAK  Jan Ámos Komenský</vt:lpstr>
      <vt:lpstr>Aktuální OP JAK 2021-27</vt:lpstr>
      <vt:lpstr>Příklady typových podporovaných aktivit</vt:lpstr>
      <vt:lpstr>Příklady typových podporovaných aktivit</vt:lpstr>
      <vt:lpstr>Finance OP JAK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Sociální</dc:title>
  <dc:creator>BRDY1</dc:creator>
  <cp:lastModifiedBy>Eva Schönherrová</cp:lastModifiedBy>
  <cp:revision>85</cp:revision>
  <cp:lastPrinted>2021-04-22T05:14:12Z</cp:lastPrinted>
  <dcterms:created xsi:type="dcterms:W3CDTF">2020-08-23T10:21:12Z</dcterms:created>
  <dcterms:modified xsi:type="dcterms:W3CDTF">2021-04-22T05:14:33Z</dcterms:modified>
</cp:coreProperties>
</file>