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56" r:id="rId2"/>
    <p:sldId id="408" r:id="rId3"/>
    <p:sldId id="407" r:id="rId4"/>
    <p:sldId id="399" r:id="rId5"/>
    <p:sldId id="356" r:id="rId6"/>
    <p:sldId id="418" r:id="rId7"/>
    <p:sldId id="409" r:id="rId8"/>
    <p:sldId id="410" r:id="rId9"/>
    <p:sldId id="411" r:id="rId10"/>
    <p:sldId id="417" r:id="rId11"/>
    <p:sldId id="413" r:id="rId12"/>
    <p:sldId id="419" r:id="rId13"/>
    <p:sldId id="415" r:id="rId14"/>
    <p:sldId id="416" r:id="rId15"/>
    <p:sldId id="259" r:id="rId16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9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46AD"/>
    <a:srgbClr val="73767D"/>
    <a:srgbClr val="3F9C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175" autoAdjust="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3339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5" y="0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583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5" y="9428583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48EAA01-46D8-4564-85DA-28AE2AF438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513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0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583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428583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1F139D-22AE-4A8F-BBFC-F0A84EC099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107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F139D-22AE-4A8F-BBFC-F0A84EC099E6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66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F139D-22AE-4A8F-BBFC-F0A84EC099E6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8301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F139D-22AE-4A8F-BBFC-F0A84EC099E6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283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93700" y="6092825"/>
            <a:ext cx="84264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50000"/>
              </a:lnSpc>
              <a:defRPr/>
            </a:pPr>
            <a:r>
              <a:rPr lang="cs-CZ" altLang="cs-CZ" sz="1630" b="1" dirty="0">
                <a:solidFill>
                  <a:srgbClr val="00339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www.opzp.cz</a:t>
            </a:r>
            <a:r>
              <a:rPr lang="cs-CZ" altLang="cs-CZ" sz="1630" b="1" dirty="0">
                <a:solidFill>
                  <a:srgbClr val="73767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cs-CZ" altLang="cs-CZ" sz="1630" b="1" dirty="0">
                <a:solidFill>
                  <a:srgbClr val="3F9C3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zelená linka: 800 260 500  </a:t>
            </a:r>
            <a:r>
              <a:rPr lang="cs-CZ" altLang="cs-CZ" sz="1630" b="1" dirty="0">
                <a:solidFill>
                  <a:srgbClr val="00339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dotazy@sfzp.cz</a:t>
            </a:r>
          </a:p>
        </p:txBody>
      </p:sp>
      <p:pic>
        <p:nvPicPr>
          <p:cNvPr id="3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5470525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6092825"/>
            <a:ext cx="26654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22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8" b="11234"/>
          <a:stretch>
            <a:fillRect/>
          </a:stretch>
        </p:blipFill>
        <p:spPr bwMode="auto">
          <a:xfrm>
            <a:off x="323850" y="6092825"/>
            <a:ext cx="3095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6192838"/>
            <a:ext cx="2667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80400" cy="70643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557338"/>
            <a:ext cx="8104187" cy="4525962"/>
          </a:xfrm>
        </p:spPr>
        <p:txBody>
          <a:bodyPr/>
          <a:lstStyle/>
          <a:p>
            <a:r>
              <a:rPr lang="cs-CZ" altLang="cs-CZ" dirty="0"/>
              <a:t>Zástupný text (Styl ve Wordu: Nadpis 2)</a:t>
            </a:r>
          </a:p>
          <a:p>
            <a:pPr lvl="1"/>
            <a:r>
              <a:rPr lang="cs-CZ" altLang="cs-CZ" dirty="0"/>
              <a:t>1x tabulátor + zástupný text (Styl Wordu: Nadpis 3)</a:t>
            </a:r>
          </a:p>
          <a:p>
            <a:pPr lvl="2"/>
            <a:r>
              <a:rPr lang="cs-CZ" altLang="cs-CZ" dirty="0"/>
              <a:t>2x tabulátor + zástup. text (Styl Wordu: Nadpis 4)</a:t>
            </a:r>
          </a:p>
          <a:p>
            <a:pPr lvl="3"/>
            <a:r>
              <a:rPr lang="cs-CZ" altLang="cs-CZ" dirty="0"/>
              <a:t>3x tabulátor + zástupný text (Styl Wordu: Nadpis 5)</a:t>
            </a:r>
          </a:p>
          <a:p>
            <a:pPr lvl="4"/>
            <a:r>
              <a:rPr lang="cs-CZ" altLang="cs-CZ" dirty="0"/>
              <a:t>4x tabulátor + zástupný text (Styl Wordu: Nadpis 6)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635375" y="6245225"/>
            <a:ext cx="2133600" cy="4762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15E859E-1FA9-461F-86E2-9EEE1EEAAB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76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z loga d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5470525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6192838"/>
            <a:ext cx="2667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868413" y="2852936"/>
            <a:ext cx="8104187" cy="8635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alt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858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74638"/>
            <a:ext cx="813593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10418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3767D"/>
                </a:solidFill>
              </a:defRPr>
            </a:lvl1pPr>
          </a:lstStyle>
          <a:p>
            <a:pPr>
              <a:defRPr/>
            </a:pPr>
            <a:fld id="{8AB8892E-D4DA-41E0-9E85-8ADFE61741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Segoe UI" pitchFamily="34" charset="0"/>
          <a:cs typeface="Segoe U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rgbClr val="0046AD"/>
        </a:buClr>
        <a:buFont typeface="Arial" charset="0"/>
        <a:buChar char="•"/>
        <a:defRPr sz="26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82550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 Unicode MS" pitchFamily="34" charset="-128"/>
        <a:buChar char="­"/>
        <a:defRPr sz="24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233488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 Unicode MS" pitchFamily="34" charset="-128"/>
        <a:buChar char="­"/>
        <a:defRPr sz="2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41475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 Unicode MS" pitchFamily="34" charset="-128"/>
        <a:buChar char="­"/>
        <a:defRPr sz="20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 Unicode MS" pitchFamily="34" charset="-128"/>
        <a:buChar char="­"/>
        <a:defRPr sz="20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 Unicode MS" pitchFamily="34" charset="-128"/>
        <a:buChar char="­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 Unicode MS" pitchFamily="34" charset="-128"/>
        <a:buChar char="­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 Unicode MS" pitchFamily="34" charset="-128"/>
        <a:buChar char="­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 Unicode MS" pitchFamily="34" charset="-128"/>
        <a:buChar char="­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otazy@sfzp.cz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67544" y="2132856"/>
            <a:ext cx="8208143" cy="3816424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cs-CZ" altLang="cs-CZ" sz="2800" b="1" dirty="0">
                <a:solidFill>
                  <a:srgbClr val="003399"/>
                </a:solidFill>
              </a:rPr>
              <a:t>Oblast životního prostředí jako nový segment zájmu pro církevní žadatele</a:t>
            </a: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Font typeface="Wingdings" pitchFamily="2" charset="2"/>
              <a:buNone/>
            </a:pPr>
            <a:endParaRPr lang="cs-CZ" altLang="cs-CZ" sz="1600" b="1" dirty="0"/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Font typeface="Wingdings" pitchFamily="2" charset="2"/>
              <a:buNone/>
            </a:pPr>
            <a:endParaRPr lang="cs-CZ" altLang="cs-CZ" sz="1600" b="1" dirty="0"/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cs-CZ" altLang="cs-CZ" sz="1600" b="1" dirty="0"/>
              <a:t>MARTIN KUBICA</a:t>
            </a: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cs-CZ" altLang="cs-CZ" sz="1200" b="1" dirty="0"/>
              <a:t>ředitel Sekce realizace projektů ochrany životního prostředí</a:t>
            </a: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cs-CZ" altLang="cs-CZ" sz="1200" b="1" dirty="0"/>
              <a:t>Státní fond životního prostředí ČR</a:t>
            </a:r>
          </a:p>
          <a:p>
            <a:pPr marL="0" indent="0" algn="ctr"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None/>
            </a:pPr>
            <a:endParaRPr lang="cs-CZ" altLang="cs-CZ" sz="16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557338"/>
            <a:ext cx="8496175" cy="4525962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 algn="ctr">
              <a:buNone/>
            </a:pPr>
            <a:r>
              <a:rPr lang="cs-CZ" sz="2800" b="1" dirty="0">
                <a:solidFill>
                  <a:srgbClr val="003399"/>
                </a:solidFill>
              </a:rPr>
              <a:t>PŘÍKLADY DOBRÉ PRAXE</a:t>
            </a:r>
          </a:p>
          <a:p>
            <a:pPr marL="0" indent="0" algn="ctr">
              <a:buNone/>
            </a:pPr>
            <a:endParaRPr lang="cs-CZ" sz="2800" b="1" dirty="0">
              <a:solidFill>
                <a:srgbClr val="003399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E859E-1FA9-461F-86E2-9EEE1EEAABEB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327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20703" y="2178282"/>
            <a:ext cx="4393181" cy="3294886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F4357A-FECA-4B63-931A-2EF8D51C2203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" r="17346" b="13415"/>
          <a:stretch/>
        </p:blipFill>
        <p:spPr>
          <a:xfrm rot="5400000">
            <a:off x="310139" y="3228101"/>
            <a:ext cx="2971353" cy="263533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79512" y="188640"/>
            <a:ext cx="85692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accent6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Soubor energetických opatření budovy farnosti Strašnice </a:t>
            </a:r>
          </a:p>
          <a:p>
            <a:endParaRPr lang="cs-CZ" b="1" dirty="0">
              <a:solidFill>
                <a:schemeClr val="accent6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Římskokatolická farnost u kostela Neposkvrněného Početí Panny Marie Praha – Strašnice</a:t>
            </a:r>
          </a:p>
          <a:p>
            <a:r>
              <a:rPr lang="cs-CZ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Celkové náklady: 750 tis. Kč</a:t>
            </a:r>
          </a:p>
          <a:p>
            <a:r>
              <a:rPr lang="cs-CZ" b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Podpora EU: 325 tis. Kč</a:t>
            </a:r>
          </a:p>
          <a:p>
            <a:endParaRPr lang="cs-CZ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Podpořena výměna zdrojů tepla, </a:t>
            </a:r>
          </a:p>
          <a:p>
            <a:r>
              <a:rPr lang="cs-CZ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úprava rozvodů pro zvýšení efektivity vytápění </a:t>
            </a:r>
            <a:br>
              <a:rPr lang="cs-CZ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cs-CZ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 výměna zdrojů světla ve vybraných místnostech.</a:t>
            </a:r>
          </a:p>
          <a:p>
            <a:endParaRPr lang="cs-CZ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 flipH="1">
            <a:off x="3085885" y="4797152"/>
            <a:ext cx="26830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Původní kotel a nový kotel realizovaný s podporou OPŽP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52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116632"/>
            <a:ext cx="8823201" cy="5790505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>
                <a:solidFill>
                  <a:schemeClr val="accent6"/>
                </a:solidFill>
                <a:ea typeface="Calibri" panose="020F0502020204030204" pitchFamily="34" charset="0"/>
              </a:rPr>
              <a:t>Zateplení objektu římskokatolické farnosti</a:t>
            </a:r>
          </a:p>
          <a:p>
            <a:pPr marL="0" indent="0">
              <a:buNone/>
            </a:pPr>
            <a:r>
              <a:rPr lang="cs-CZ" sz="2000" dirty="0"/>
              <a:t>Římskokatolická farnost Dětmarovice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  <a:ea typeface="Calibri" panose="020F0502020204030204" pitchFamily="34" charset="0"/>
              </a:rPr>
              <a:t>Celkové náklady: 1,165 mil. Kč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0000"/>
                </a:solidFill>
                <a:ea typeface="Calibri" panose="020F0502020204030204" pitchFamily="34" charset="0"/>
              </a:rPr>
              <a:t>Podpora EU: 462 tis. Kč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  <a:ea typeface="Calibri" panose="020F0502020204030204" pitchFamily="34" charset="0"/>
              </a:rPr>
              <a:t>Podpořeno provedení úplného zateplení obvodového pláště římskokatolické farnosti. Cílem projektu je snížit energetickou náročnost objektu a snížit produkci emisí skleníkových plynů.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E859E-1FA9-461F-86E2-9EEE1EEAABEB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pic>
        <p:nvPicPr>
          <p:cNvPr id="1026" name="Picture 2" descr="d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30912"/>
            <a:ext cx="4392488" cy="33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36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64622" y="289095"/>
            <a:ext cx="8248972" cy="5750644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cs-CZ" sz="1800" b="1" kern="1200" dirty="0">
                <a:solidFill>
                  <a:schemeClr val="accent6"/>
                </a:solidFill>
                <a:ea typeface="+mn-ea"/>
              </a:rPr>
              <a:t>Lesní tůně na území lesních hospodářských celků Ostravice a Hukvaldy biskupských lesů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sz="1800" dirty="0"/>
              <a:t>Biskupství ostravsko-opavské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sz="1800" dirty="0"/>
              <a:t>Celkové náklady: 7,45 mil. Kč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sz="1800" b="1" dirty="0"/>
              <a:t>Podpora EU: 7,45 mil. Kč</a:t>
            </a:r>
            <a:endParaRPr lang="en-US" sz="1800" b="1" dirty="0"/>
          </a:p>
          <a:p>
            <a:pPr marL="0" indent="0">
              <a:spcBef>
                <a:spcPct val="0"/>
              </a:spcBef>
              <a:buNone/>
            </a:pPr>
            <a:endParaRPr lang="cs-CZ" sz="1800" b="1" dirty="0"/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/>
              <a:t>V</a:t>
            </a:r>
            <a:r>
              <a:rPr lang="cs-CZ" sz="1800" dirty="0" err="1"/>
              <a:t>ýstavba</a:t>
            </a:r>
            <a:r>
              <a:rPr lang="cs-CZ" sz="1800" dirty="0"/>
              <a:t> drobných lesních tůní za účelem zlepšení stanovištních podmínek pro zvláště chráněné druhy živočichů a posílení retence vody v krajině </a:t>
            </a:r>
            <a:r>
              <a:rPr lang="en-US" sz="1800" dirty="0"/>
              <a:t>+ </a:t>
            </a:r>
            <a:r>
              <a:rPr lang="cs-CZ" sz="1800" dirty="0" err="1"/>
              <a:t>revitalizac</a:t>
            </a:r>
            <a:r>
              <a:rPr lang="en-US" sz="1800" dirty="0"/>
              <a:t>e</a:t>
            </a:r>
            <a:r>
              <a:rPr lang="cs-CZ" sz="1800" dirty="0"/>
              <a:t> odvodňovacího kanálu formou výstavby drobných přehrážek.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F4357A-FECA-4B63-931A-2EF8D51C2203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pic>
        <p:nvPicPr>
          <p:cNvPr id="1026" name="Picture 2" descr="proj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38" y="3108069"/>
            <a:ext cx="4076870" cy="290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proj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3108069"/>
            <a:ext cx="4183393" cy="28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27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260648"/>
            <a:ext cx="8640959" cy="5822652"/>
          </a:xfrm>
        </p:spPr>
        <p:txBody>
          <a:bodyPr/>
          <a:lstStyle/>
          <a:p>
            <a:pPr marL="0" indent="0">
              <a:buNone/>
            </a:pPr>
            <a:r>
              <a:rPr lang="cs-CZ" sz="1800" b="1" dirty="0">
                <a:solidFill>
                  <a:schemeClr val="accent6"/>
                </a:solidFill>
              </a:rPr>
              <a:t>ŘÍMSKOKATOLICKÁ FARNOST PŘEROV - DEŠŤOVÉ VODY, RETENČNÍ NÁDRŽ</a:t>
            </a:r>
            <a:endParaRPr lang="en-US" sz="18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cs-CZ" sz="1800" dirty="0"/>
              <a:t>Celkové náklady: 4,35 mil. Kč</a:t>
            </a:r>
          </a:p>
          <a:p>
            <a:pPr marL="0" indent="0">
              <a:buNone/>
            </a:pPr>
            <a:r>
              <a:rPr lang="cs-CZ" sz="1800" b="1" dirty="0"/>
              <a:t>Podpora EU: 3,3 mil. Kč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O</a:t>
            </a:r>
            <a:r>
              <a:rPr lang="en-US" sz="1800" dirty="0"/>
              <a:t>dvedení dešťových vod z veškerých ploch areálu farnosti v Přerově. Dešťové vody budou svedeny kanalizačními větvemi do retenční nádrže</a:t>
            </a:r>
            <a:r>
              <a:rPr lang="cs-CZ" sz="1800" dirty="0"/>
              <a:t> a </a:t>
            </a:r>
            <a:r>
              <a:rPr lang="en-US" sz="1800" dirty="0"/>
              <a:t>využívány pro potřeby farnosti (zálivka zahrady</a:t>
            </a:r>
            <a:r>
              <a:rPr lang="cs-CZ" sz="1800" dirty="0"/>
              <a:t>).</a:t>
            </a:r>
            <a:endParaRPr lang="en-US" sz="1800" dirty="0"/>
          </a:p>
          <a:p>
            <a:pPr marL="0" indent="0">
              <a:buNone/>
            </a:pPr>
            <a:endParaRPr lang="cs-CZ" sz="1800" b="1" dirty="0">
              <a:solidFill>
                <a:schemeClr val="accent6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F4357A-FECA-4B63-931A-2EF8D51C2203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6" b="8624"/>
          <a:stretch/>
        </p:blipFill>
        <p:spPr>
          <a:xfrm>
            <a:off x="4716212" y="2348880"/>
            <a:ext cx="3479039" cy="36004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7"/>
          <a:stretch/>
        </p:blipFill>
        <p:spPr>
          <a:xfrm>
            <a:off x="1259632" y="2612909"/>
            <a:ext cx="2687344" cy="30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9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28043" y="2780928"/>
            <a:ext cx="7887914" cy="64807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cs-CZ" altLang="cs-CZ" b="1" dirty="0"/>
              <a:t>Děkuji za pozornost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627784" y="3501008"/>
            <a:ext cx="3960440" cy="145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46AD"/>
              </a:buClr>
              <a:buFont typeface="Arial" charset="0"/>
              <a:buChar char="•"/>
              <a:defRPr sz="26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4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2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  <a:tabLst>
                <a:tab pos="4038600" algn="l"/>
              </a:tabLst>
            </a:pPr>
            <a:r>
              <a:rPr lang="cs-CZ" altLang="cs-CZ" sz="1600" b="1" dirty="0"/>
              <a:t>	martin.kubica@sfzp.cz </a:t>
            </a:r>
            <a:r>
              <a:rPr lang="cs-CZ" altLang="cs-CZ" sz="1600" dirty="0"/>
              <a:t>(tel. 724 001 771)</a:t>
            </a:r>
            <a:endParaRPr lang="cs-CZ" altLang="cs-CZ" sz="1600" b="1" dirty="0"/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  <a:tabLst>
                <a:tab pos="4038600" algn="l"/>
              </a:tabLst>
            </a:pPr>
            <a:r>
              <a:rPr lang="cs-CZ" altLang="cs-CZ" sz="1400" dirty="0"/>
              <a:t>	</a:t>
            </a:r>
            <a:r>
              <a:rPr lang="cs-CZ" altLang="cs-CZ" sz="1400" dirty="0">
                <a:hlinkClick r:id="rId3"/>
              </a:rPr>
              <a:t>dotazy@sfzp.cz</a:t>
            </a:r>
            <a:r>
              <a:rPr lang="cs-CZ" altLang="cs-CZ" sz="1400" dirty="0"/>
              <a:t>       </a:t>
            </a:r>
            <a:r>
              <a:rPr lang="cs-CZ" sz="1400" dirty="0">
                <a:solidFill>
                  <a:srgbClr val="00B050"/>
                </a:solidFill>
              </a:rPr>
              <a:t>Zelená linka: 800 260 500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endParaRPr lang="cs-CZ" altLang="cs-CZ" sz="1400" dirty="0"/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395288" y="5648325"/>
            <a:ext cx="8353425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46AD"/>
              </a:buClr>
              <a:buFont typeface="Arial" charset="0"/>
              <a:buChar char="•"/>
              <a:defRPr sz="26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4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2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1400" b="1" dirty="0"/>
              <a:t>Ministerstvo životního prostředí - </a:t>
            </a:r>
            <a:r>
              <a:rPr lang="cs-CZ" altLang="cs-CZ" sz="1400" b="1" dirty="0">
                <a:solidFill>
                  <a:srgbClr val="3F9C35"/>
                </a:solidFill>
              </a:rPr>
              <a:t>www.mzp.cz</a:t>
            </a:r>
            <a:endParaRPr lang="cs-CZ" altLang="cs-CZ" sz="1400" dirty="0"/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1400" b="1" dirty="0"/>
              <a:t>Státní fond životního prostředí ČR - </a:t>
            </a:r>
            <a:r>
              <a:rPr lang="cs-CZ" altLang="cs-CZ" sz="1400" b="1" dirty="0">
                <a:solidFill>
                  <a:srgbClr val="003399"/>
                </a:solidFill>
              </a:rPr>
              <a:t>www.sfzp.cz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1400" b="1" dirty="0"/>
              <a:t>Agentura ochrany přírody a krajiny ČR - </a:t>
            </a:r>
            <a:r>
              <a:rPr lang="cs-CZ" altLang="cs-CZ" sz="1400" b="1" dirty="0">
                <a:solidFill>
                  <a:srgbClr val="73767D"/>
                </a:solidFill>
              </a:rPr>
              <a:t>www.ochranaprirody.cz</a:t>
            </a:r>
            <a:endParaRPr lang="cs-CZ" altLang="cs-CZ" sz="1400" dirty="0">
              <a:solidFill>
                <a:srgbClr val="73767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endParaRPr lang="cs-CZ" b="1" i="1" dirty="0"/>
          </a:p>
          <a:p>
            <a:pPr marL="0" indent="0">
              <a:buNone/>
            </a:pPr>
            <a:endParaRPr lang="cs-CZ" b="1" i="1" dirty="0"/>
          </a:p>
          <a:p>
            <a:pPr marL="0" indent="0" algn="ctr">
              <a:buNone/>
            </a:pPr>
            <a:r>
              <a:rPr lang="cs-CZ" b="1" i="1" dirty="0"/>
              <a:t>"Ekologická krize je výzvou k hluboké vnitřní konverzi"</a:t>
            </a:r>
            <a:r>
              <a:rPr lang="cs-CZ" b="1" dirty="0"/>
              <a:t> </a:t>
            </a:r>
            <a:r>
              <a:rPr lang="cs-CZ" dirty="0"/>
              <a:t> </a:t>
            </a:r>
            <a:r>
              <a:rPr lang="cs-CZ" i="1" dirty="0"/>
              <a:t>(Papež František)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E859E-1FA9-461F-86E2-9EEE1EEAABEB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150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STÁTNÍ FOND ŽIVOTNÍHO POSTŘEDÍ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dirty="0"/>
              <a:t>Státní finanční instituce (*1991)</a:t>
            </a:r>
          </a:p>
          <a:p>
            <a:r>
              <a:rPr lang="cs-CZ" dirty="0"/>
              <a:t>Patří do rezortu MŽP, ale není MŽP</a:t>
            </a:r>
          </a:p>
          <a:p>
            <a:r>
              <a:rPr lang="cs-CZ" b="1" dirty="0"/>
              <a:t>Poskytuje dotace a půjčky</a:t>
            </a:r>
          </a:p>
          <a:p>
            <a:r>
              <a:rPr lang="cs-CZ" dirty="0"/>
              <a:t>Příjmy z poplatků, povolenek a zahraniční zdroje</a:t>
            </a:r>
          </a:p>
          <a:p>
            <a:r>
              <a:rPr lang="cs-CZ" dirty="0"/>
              <a:t>Podpořeny projekty za více než 320 mld. Kč.</a:t>
            </a:r>
          </a:p>
          <a:p>
            <a:r>
              <a:rPr lang="cs-CZ" dirty="0"/>
              <a:t>Mezi 2021 - 2030 spravujeme cca 300 mld. Kč</a:t>
            </a:r>
          </a:p>
          <a:p>
            <a:r>
              <a:rPr lang="cs-CZ" dirty="0"/>
              <a:t>Projekty ve všech složkách životního prostředí, všech příjemců a všech velikostí</a:t>
            </a:r>
          </a:p>
          <a:p>
            <a:r>
              <a:rPr lang="cs-CZ" b="1" dirty="0"/>
              <a:t>www.sfzp.cz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E859E-1FA9-461F-86E2-9EEE1EEAABEB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1557338"/>
            <a:ext cx="1384548" cy="138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4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dotační tituly administrujeme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4280" y="836712"/>
            <a:ext cx="8104187" cy="4525962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sz="2400" b="1" dirty="0"/>
              <a:t>Národní program Životní prostředí (NPŽP)</a:t>
            </a:r>
          </a:p>
          <a:p>
            <a:r>
              <a:rPr lang="cs-CZ" sz="2400" b="1" dirty="0"/>
              <a:t>Operační program Životní prostředí (OPŽP)</a:t>
            </a:r>
          </a:p>
          <a:p>
            <a:r>
              <a:rPr lang="cs-CZ" sz="2400" b="1" dirty="0"/>
              <a:t>Modernizační fond (</a:t>
            </a:r>
            <a:r>
              <a:rPr lang="cs-CZ" sz="2400" b="1" dirty="0" err="1"/>
              <a:t>ModFond</a:t>
            </a:r>
            <a:r>
              <a:rPr lang="cs-CZ" sz="2400" b="1" dirty="0"/>
              <a:t>)</a:t>
            </a:r>
          </a:p>
          <a:p>
            <a:r>
              <a:rPr lang="cs-CZ" sz="2400" b="1" dirty="0"/>
              <a:t>Operační program Spravedlivá transformace (OP ST)</a:t>
            </a:r>
          </a:p>
          <a:p>
            <a:r>
              <a:rPr lang="cs-CZ" sz="2400" b="1" dirty="0"/>
              <a:t>Nová Zelená úsporám (NZÚ)</a:t>
            </a:r>
          </a:p>
          <a:p>
            <a:r>
              <a:rPr lang="cs-CZ" sz="2400" b="1" dirty="0"/>
              <a:t>Národní plán obnovy (RRF)</a:t>
            </a:r>
          </a:p>
          <a:p>
            <a:r>
              <a:rPr lang="cs-CZ" sz="2400" b="1" dirty="0"/>
              <a:t>Norské fondy (NF)</a:t>
            </a:r>
          </a:p>
          <a:p>
            <a:pPr marL="0" indent="0">
              <a:buNone/>
            </a:pPr>
            <a:endParaRPr lang="cs-CZ" sz="2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E859E-1FA9-461F-86E2-9EEE1EEAABEB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41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2101" y="281899"/>
            <a:ext cx="8280400" cy="706437"/>
          </a:xfrm>
        </p:spPr>
        <p:txBody>
          <a:bodyPr/>
          <a:lstStyle/>
          <a:p>
            <a:r>
              <a:rPr lang="cs-CZ" sz="3200" dirty="0"/>
              <a:t>Časopis PRIORITA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78070" y="1576638"/>
            <a:ext cx="5196638" cy="1852362"/>
          </a:xfrm>
        </p:spPr>
        <p:txBody>
          <a:bodyPr/>
          <a:lstStyle/>
          <a:p>
            <a:pPr marL="0" lvl="0" indent="0">
              <a:buNone/>
            </a:pPr>
            <a:r>
              <a:rPr lang="cs-CZ" sz="2400" b="1" dirty="0"/>
              <a:t>- Měsíčník SFŽP ČR</a:t>
            </a:r>
          </a:p>
          <a:p>
            <a:pPr marL="0" lvl="0" indent="0">
              <a:buNone/>
            </a:pPr>
            <a:r>
              <a:rPr lang="cs-CZ" sz="2400" b="1" dirty="0"/>
              <a:t>- Zdarma</a:t>
            </a:r>
          </a:p>
          <a:p>
            <a:pPr marL="0" lvl="0" indent="0">
              <a:buNone/>
            </a:pPr>
            <a:r>
              <a:rPr lang="cs-CZ" sz="2400" b="1" dirty="0"/>
              <a:t>- Elektronicky </a:t>
            </a:r>
            <a:r>
              <a:rPr lang="cs-CZ" sz="1200" b="1" dirty="0"/>
              <a:t>(i papírově)</a:t>
            </a:r>
          </a:p>
          <a:p>
            <a:pPr marL="0" lvl="0" indent="0">
              <a:buNone/>
            </a:pPr>
            <a:r>
              <a:rPr lang="cs-CZ" sz="2400" b="1" dirty="0"/>
              <a:t>- Tematické zaměření</a:t>
            </a:r>
          </a:p>
          <a:p>
            <a:pPr lvl="0">
              <a:buFontTx/>
              <a:buChar char="-"/>
            </a:pPr>
            <a:endParaRPr lang="cs-CZ" sz="2400" b="1" dirty="0"/>
          </a:p>
          <a:p>
            <a:pPr marL="0" lv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1800" b="1" dirty="0"/>
              <a:t>  </a:t>
            </a:r>
            <a:r>
              <a:rPr lang="cs-CZ" sz="2400" b="1" dirty="0"/>
              <a:t>www.priorita.cz</a:t>
            </a:r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E859E-1FA9-461F-86E2-9EEE1EEAABEB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pic>
        <p:nvPicPr>
          <p:cNvPr id="1028" name="Picture 4" descr="Časopis Priori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6" y="1268240"/>
            <a:ext cx="4636792" cy="463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46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2800" b="1" dirty="0">
                <a:solidFill>
                  <a:srgbClr val="003399"/>
                </a:solidFill>
              </a:rPr>
              <a:t>KONKRÉTNÍ PODPORA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E859E-1FA9-461F-86E2-9EEE1EEAABEB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30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196752"/>
            <a:ext cx="8104187" cy="4886548"/>
          </a:xfrm>
        </p:spPr>
        <p:txBody>
          <a:bodyPr/>
          <a:lstStyle/>
          <a:p>
            <a:r>
              <a:rPr lang="cs-CZ" dirty="0"/>
              <a:t>Nakládání s dešťovou vodu</a:t>
            </a:r>
          </a:p>
          <a:p>
            <a:r>
              <a:rPr lang="cs-CZ" dirty="0"/>
              <a:t>Zelené střechy</a:t>
            </a:r>
          </a:p>
          <a:p>
            <a:r>
              <a:rPr lang="cs-CZ" dirty="0"/>
              <a:t>Voda v krajině</a:t>
            </a:r>
          </a:p>
          <a:p>
            <a:r>
              <a:rPr lang="cs-CZ" dirty="0"/>
              <a:t>DČOV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800" b="1" dirty="0">
                <a:solidFill>
                  <a:srgbClr val="003399"/>
                </a:solidFill>
              </a:rPr>
              <a:t>Příroda</a:t>
            </a:r>
          </a:p>
          <a:p>
            <a:r>
              <a:rPr lang="cs-CZ" dirty="0"/>
              <a:t>Sesuvy svahů</a:t>
            </a:r>
          </a:p>
          <a:p>
            <a:r>
              <a:rPr lang="cs-CZ" dirty="0"/>
              <a:t>Zeleň</a:t>
            </a:r>
          </a:p>
          <a:p>
            <a:r>
              <a:rPr lang="cs-CZ" dirty="0"/>
              <a:t>Biodiverzita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E859E-1FA9-461F-86E2-9EEE1EEAABEB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21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Energetika budov, ovzduší a doprava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981075"/>
            <a:ext cx="8104187" cy="5102225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Zateplování budov, včetně výměny oken </a:t>
            </a:r>
          </a:p>
          <a:p>
            <a:r>
              <a:rPr lang="cs-CZ" dirty="0"/>
              <a:t>Zdroje elektřiny a tepla (FVE  a další typy OZE)</a:t>
            </a:r>
          </a:p>
          <a:p>
            <a:r>
              <a:rPr lang="cs-CZ" dirty="0"/>
              <a:t>Výstavba v pasivu nebo energeticky plusové budovy</a:t>
            </a:r>
          </a:p>
          <a:p>
            <a:r>
              <a:rPr lang="cs-CZ" dirty="0"/>
              <a:t>Kvalita vnitřního prostředí budov (nucené větrání, vnitřní osvětlení, stínění) </a:t>
            </a:r>
          </a:p>
          <a:p>
            <a:r>
              <a:rPr lang="cs-CZ" dirty="0"/>
              <a:t>Elektromobilita</a:t>
            </a:r>
          </a:p>
          <a:p>
            <a:pPr marL="0" indent="0">
              <a:buNone/>
            </a:pPr>
            <a:r>
              <a:rPr lang="cs-CZ" sz="2800" b="1" dirty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E859E-1FA9-461F-86E2-9EEE1EEAABEB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00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836712"/>
            <a:ext cx="8104187" cy="5246588"/>
          </a:xfrm>
        </p:spPr>
        <p:txBody>
          <a:bodyPr/>
          <a:lstStyle/>
          <a:p>
            <a:pPr marL="0" lvl="0" indent="0">
              <a:buNone/>
            </a:pPr>
            <a:endParaRPr lang="cs-CZ" sz="2800" b="1" dirty="0">
              <a:solidFill>
                <a:srgbClr val="003399"/>
              </a:solidFill>
            </a:endParaRPr>
          </a:p>
          <a:p>
            <a:pPr lvl="0"/>
            <a:r>
              <a:rPr lang="cs-CZ" dirty="0">
                <a:solidFill>
                  <a:srgbClr val="000000"/>
                </a:solidFill>
              </a:rPr>
              <a:t>Potravinové banky</a:t>
            </a:r>
          </a:p>
          <a:p>
            <a:pPr lvl="0"/>
            <a:r>
              <a:rPr lang="cs-CZ" dirty="0">
                <a:solidFill>
                  <a:srgbClr val="000000"/>
                </a:solidFill>
              </a:rPr>
              <a:t>Předcházení vzniku odpadu</a:t>
            </a:r>
          </a:p>
          <a:p>
            <a:pPr lvl="0"/>
            <a:r>
              <a:rPr lang="cs-CZ" dirty="0">
                <a:solidFill>
                  <a:srgbClr val="000000"/>
                </a:solidFill>
              </a:rPr>
              <a:t>Nakládání </a:t>
            </a:r>
            <a:r>
              <a:rPr lang="cs-CZ">
                <a:solidFill>
                  <a:srgbClr val="000000"/>
                </a:solidFill>
              </a:rPr>
              <a:t>s odpadem</a:t>
            </a:r>
            <a:endParaRPr lang="cs-CZ" dirty="0">
              <a:solidFill>
                <a:srgbClr val="000000"/>
              </a:solidFill>
            </a:endParaRPr>
          </a:p>
          <a:p>
            <a:pPr lvl="0"/>
            <a:r>
              <a:rPr lang="cs-CZ" dirty="0">
                <a:solidFill>
                  <a:srgbClr val="000000"/>
                </a:solidFill>
              </a:rPr>
              <a:t>Staré ekologické zátěže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E859E-1FA9-461F-86E2-9EEE1EEAABEB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01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ABLONA_prezentace_OPZP_090608">
  <a:themeElements>
    <a:clrScheme name="SABLONA_prezentace_OPZP_0906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BLONA_prezentace_OPZP_090608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BLONA_prezentace_OPZP_0906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_prezentace_OPZP_0906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_prezentace_OPZP_0906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_prezentace_OPZP_0906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_prezentace_OPZP_0906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_prezentace_OPZP_0906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_prezentace_OPZP_0906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_prezentace_OPZP_0906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_prezentace_OPZP_0906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_prezentace_OPZP_0906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_prezentace_OPZP_0906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_prezentace_OPZP_0906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5782</TotalTime>
  <Words>554</Words>
  <Application>Microsoft Office PowerPoint</Application>
  <PresentationFormat>Předvádění na obrazovce (4:3)</PresentationFormat>
  <Paragraphs>115</Paragraphs>
  <Slides>15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Arial Unicode MS</vt:lpstr>
      <vt:lpstr>Calibri</vt:lpstr>
      <vt:lpstr>Segoe UI</vt:lpstr>
      <vt:lpstr>Times New Roman</vt:lpstr>
      <vt:lpstr>Wingdings</vt:lpstr>
      <vt:lpstr>SABLONA_prezentace_OPZP_090608</vt:lpstr>
      <vt:lpstr>Prezentace aplikace PowerPoint</vt:lpstr>
      <vt:lpstr>  </vt:lpstr>
      <vt:lpstr> STÁTNÍ FOND ŽIVOTNÍHO POSTŘEDÍ ČR</vt:lpstr>
      <vt:lpstr>Jaké dotační tituly administrujeme</vt:lpstr>
      <vt:lpstr>Časopis PRIORITA</vt:lpstr>
      <vt:lpstr>Prezentace aplikace PowerPoint</vt:lpstr>
      <vt:lpstr>VODA</vt:lpstr>
      <vt:lpstr>Energetika budov, ovzduší a doprava</vt:lpstr>
      <vt:lpstr>Odpady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SFŽPČR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Milena Pecnová</dc:creator>
  <cp:lastModifiedBy>Eva Schönherrová</cp:lastModifiedBy>
  <cp:revision>319</cp:revision>
  <cp:lastPrinted>2021-01-25T08:43:13Z</cp:lastPrinted>
  <dcterms:created xsi:type="dcterms:W3CDTF">2009-10-16T09:18:41Z</dcterms:created>
  <dcterms:modified xsi:type="dcterms:W3CDTF">2021-04-21T07:23:25Z</dcterms:modified>
</cp:coreProperties>
</file>