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8" r:id="rId6"/>
    <p:sldMasterId id="2147483694" r:id="rId7"/>
    <p:sldMasterId id="2147483665" r:id="rId8"/>
    <p:sldMasterId id="2147483684" r:id="rId9"/>
    <p:sldMasterId id="2147483680" r:id="rId10"/>
    <p:sldMasterId id="2147483676" r:id="rId11"/>
  </p:sldMasterIdLst>
  <p:notesMasterIdLst>
    <p:notesMasterId r:id="rId32"/>
  </p:notesMasterIdLst>
  <p:handoutMasterIdLst>
    <p:handoutMasterId r:id="rId33"/>
  </p:handoutMasterIdLst>
  <p:sldIdLst>
    <p:sldId id="309" r:id="rId12"/>
    <p:sldId id="297" r:id="rId13"/>
    <p:sldId id="298" r:id="rId14"/>
    <p:sldId id="276" r:id="rId15"/>
    <p:sldId id="313" r:id="rId16"/>
    <p:sldId id="312" r:id="rId17"/>
    <p:sldId id="319" r:id="rId18"/>
    <p:sldId id="316" r:id="rId19"/>
    <p:sldId id="333" r:id="rId20"/>
    <p:sldId id="331" r:id="rId21"/>
    <p:sldId id="322" r:id="rId22"/>
    <p:sldId id="323" r:id="rId23"/>
    <p:sldId id="324" r:id="rId24"/>
    <p:sldId id="325" r:id="rId25"/>
    <p:sldId id="326" r:id="rId26"/>
    <p:sldId id="327" r:id="rId27"/>
    <p:sldId id="330" r:id="rId28"/>
    <p:sldId id="328" r:id="rId29"/>
    <p:sldId id="329" r:id="rId30"/>
    <p:sldId id="332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6" clrIdx="0"/>
  <p:cmAuthor id="1" name="Čekal Daniel Ing." initials="ČDI" lastIdx="2" clrIdx="1">
    <p:extLst/>
  </p:cmAuthor>
  <p:cmAuthor id="2" name="Svobodová Jana Ing." initials="SJI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C4E"/>
    <a:srgbClr val="F9BF73"/>
    <a:srgbClr val="E94C55"/>
    <a:srgbClr val="66BFAE"/>
    <a:srgbClr val="2896D4"/>
    <a:srgbClr val="4FB7E9"/>
    <a:srgbClr val="0E6CA1"/>
    <a:srgbClr val="955BA1"/>
    <a:srgbClr val="73BE8B"/>
    <a:srgbClr val="F6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679" autoAdjust="0"/>
  </p:normalViewPr>
  <p:slideViewPr>
    <p:cSldViewPr snapToGrid="0">
      <p:cViewPr varScale="1">
        <p:scale>
          <a:sx n="75" d="100"/>
          <a:sy n="75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'Miry v KR'!$I$3</c:f>
              <c:strCache>
                <c:ptCount val="1"/>
                <c:pt idx="0">
                  <c:v>Méně rozvinuté regiony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E-4182-B6AE-9FF9E7B672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EE-4182-B6AE-9FF9E7B6720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'Miry v KR'!$J$2:$K$2</c:f>
              <c:strCache>
                <c:ptCount val="2"/>
                <c:pt idx="0">
                  <c:v>EU</c:v>
                </c:pt>
                <c:pt idx="1">
                  <c:v>Národní spolufinancování (státní rozpočet a příjemce)</c:v>
                </c:pt>
              </c:strCache>
            </c:strRef>
          </c:cat>
          <c:val>
            <c:numRef>
              <c:f>'Miry v KR'!$J$3:$K$3</c:f>
              <c:numCache>
                <c:formatCode>General</c:formatCode>
                <c:ptCount val="2"/>
                <c:pt idx="0">
                  <c:v>0.85</c:v>
                </c:pt>
                <c:pt idx="1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EE-4182-B6AE-9FF9E7B67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'Miry v KR'!$I$4</c:f>
              <c:strCache>
                <c:ptCount val="1"/>
                <c:pt idx="0">
                  <c:v>Přechodové regiony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0A-4D96-9BAF-75A3902454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0A-4D96-9BAF-75A39024547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'Miry v KR'!$J$2:$K$2</c:f>
              <c:strCache>
                <c:ptCount val="2"/>
                <c:pt idx="0">
                  <c:v>EU</c:v>
                </c:pt>
                <c:pt idx="1">
                  <c:v>Národní spolufinancování (Státní rozpočet a příjemce)</c:v>
                </c:pt>
              </c:strCache>
            </c:strRef>
          </c:cat>
          <c:val>
            <c:numRef>
              <c:f>'Miry v KR'!$J$4:$K$4</c:f>
              <c:numCache>
                <c:formatCode>General</c:formatCode>
                <c:ptCount val="2"/>
                <c:pt idx="0">
                  <c:v>0.7</c:v>
                </c:pt>
                <c:pt idx="1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A-4D96-9BAF-75A39024547B}"/>
            </c:ext>
          </c:extLst>
        </c:ser>
        <c:ser>
          <c:idx val="1"/>
          <c:order val="1"/>
          <c:tx>
            <c:strRef>
              <c:f>'Miry v KR'!$J$2</c:f>
              <c:strCache>
                <c:ptCount val="1"/>
                <c:pt idx="0">
                  <c:v>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B0A-4D96-9BAF-75A39024547B}"/>
              </c:ext>
            </c:extLst>
          </c:dPt>
          <c:cat>
            <c:strRef>
              <c:f>'Miry v KR'!$J$2:$K$2</c:f>
              <c:strCache>
                <c:ptCount val="2"/>
                <c:pt idx="0">
                  <c:v>EU</c:v>
                </c:pt>
                <c:pt idx="1">
                  <c:v>Národní spolufinancování (Státní rozpočet a příjemce)</c:v>
                </c:pt>
              </c:strCache>
            </c:strRef>
          </c:cat>
          <c:val>
            <c:numRef>
              <c:f>'Miry v KR'!$K$2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0A-4D96-9BAF-75A390245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'Miry v KR'!$I$5</c:f>
              <c:strCache>
                <c:ptCount val="1"/>
                <c:pt idx="0">
                  <c:v>Více rozvinuté regiony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3-401D-9DBC-D7B6CC354B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3-401D-9DBC-D7B6CC354BA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'Miry v KR'!$J$2:$K$2</c:f>
              <c:strCache>
                <c:ptCount val="2"/>
                <c:pt idx="0">
                  <c:v>EU</c:v>
                </c:pt>
                <c:pt idx="1">
                  <c:v>Národní spolufinancování (Státní rozpočet a příjemce)</c:v>
                </c:pt>
              </c:strCache>
            </c:strRef>
          </c:cat>
          <c:val>
            <c:numRef>
              <c:f>'Miry v KR'!$J$5:$K$5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3-401D-9DBC-D7B6CC354BAF}"/>
            </c:ext>
          </c:extLst>
        </c:ser>
        <c:ser>
          <c:idx val="1"/>
          <c:order val="1"/>
          <c:tx>
            <c:strRef>
              <c:f>'Miry v KR'!$J$2</c:f>
              <c:strCache>
                <c:ptCount val="1"/>
                <c:pt idx="0">
                  <c:v>EU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333-401D-9DBC-D7B6CC354BAF}"/>
              </c:ext>
            </c:extLst>
          </c:dPt>
          <c:cat>
            <c:strRef>
              <c:f>'Miry v KR'!$J$2:$K$2</c:f>
              <c:strCache>
                <c:ptCount val="2"/>
                <c:pt idx="0">
                  <c:v>EU</c:v>
                </c:pt>
                <c:pt idx="1">
                  <c:v>Národní spolufinancování (Státní rozpočet a příjemce)</c:v>
                </c:pt>
              </c:strCache>
            </c:strRef>
          </c:cat>
          <c:val>
            <c:numRef>
              <c:f>'Miry v KR'!$K$2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33-401D-9DBC-D7B6CC354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8D6A-8F55-4BFA-B894-5D8F8AF403BC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8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49A0-7F22-44CB-85BA-D73A5FF7D475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FD5F7-534F-48DD-BB5D-897B972D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49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FD5F7-534F-48DD-BB5D-897B972DA3C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8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54909" y="1268628"/>
            <a:ext cx="7729151" cy="4333102"/>
          </a:xfrm>
          <a:prstGeom prst="rect">
            <a:avLst/>
          </a:prstGeom>
        </p:spPr>
        <p:txBody>
          <a:bodyPr lIns="0" anchor="ctr"/>
          <a:lstStyle>
            <a:lvl1pPr algn="l">
              <a:defRPr sz="36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909" y="6025275"/>
            <a:ext cx="1475366" cy="230660"/>
          </a:xfrm>
          <a:prstGeom prst="rect">
            <a:avLst/>
          </a:prstGeom>
        </p:spPr>
        <p:txBody>
          <a:bodyPr lIns="18000"/>
          <a:lstStyle>
            <a:lvl1pPr algn="l">
              <a:defRPr sz="825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cs-CZ" dirty="0"/>
              <a:t>1. LEDNA 2020</a:t>
            </a:r>
          </a:p>
        </p:txBody>
      </p:sp>
    </p:spTree>
    <p:extLst>
      <p:ext uri="{BB962C8B-B14F-4D97-AF65-F5344CB8AC3E}">
        <p14:creationId xmlns:p14="http://schemas.microsoft.com/office/powerpoint/2010/main" val="1413888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28650" y="1728219"/>
            <a:ext cx="3860866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654485" y="1728215"/>
            <a:ext cx="3860866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5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L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654485" y="1728215"/>
            <a:ext cx="3860866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8650" y="1728000"/>
            <a:ext cx="38610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053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 (P)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628650" y="1728003"/>
            <a:ext cx="3860866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4654350" y="1728000"/>
            <a:ext cx="38610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229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28650" y="428371"/>
            <a:ext cx="7886700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99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8650" y="1728000"/>
            <a:ext cx="38610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4654350" y="1728000"/>
            <a:ext cx="38610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150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28651" y="428371"/>
            <a:ext cx="3821906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rázek 4"/>
          <p:cNvSpPr>
            <a:spLocks noGrp="1"/>
          </p:cNvSpPr>
          <p:nvPr>
            <p:ph type="pic" sz="quarter" idx="14"/>
          </p:nvPr>
        </p:nvSpPr>
        <p:spPr>
          <a:xfrm>
            <a:off x="4693444" y="428371"/>
            <a:ext cx="3821906" cy="5618205"/>
          </a:xfrm>
        </p:spPr>
        <p:txBody>
          <a:bodyPr/>
          <a:lstStyle>
            <a:lvl1pPr marL="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6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8650" y="6170400"/>
            <a:ext cx="332088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quarter" idx="14"/>
          </p:nvPr>
        </p:nvSpPr>
        <p:spPr>
          <a:xfrm>
            <a:off x="628650" y="1704975"/>
            <a:ext cx="7886700" cy="42481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3834317" y="6134750"/>
            <a:ext cx="1475366" cy="23066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cs-CZ" dirty="0"/>
              <a:t>Zde zdroj, případně vymažte</a:t>
            </a:r>
          </a:p>
        </p:txBody>
      </p:sp>
    </p:spTree>
    <p:extLst>
      <p:ext uri="{BB962C8B-B14F-4D97-AF65-F5344CB8AC3E}">
        <p14:creationId xmlns:p14="http://schemas.microsoft.com/office/powerpoint/2010/main" val="195324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53728" y="4781550"/>
            <a:ext cx="3064778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3728" y="2333130"/>
            <a:ext cx="3064778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59200"/>
          </a:xfrm>
          <a:prstGeom prst="rect">
            <a:avLst/>
          </a:prstGeom>
        </p:spPr>
        <p:txBody>
          <a:bodyPr anchor="ctr"/>
          <a:lstStyle>
            <a:lvl1pPr algn="ctr">
              <a:defRPr sz="27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4839781" y="4781550"/>
            <a:ext cx="3064778" cy="133222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obrázek 7"/>
          <p:cNvSpPr>
            <a:spLocks noGrp="1"/>
          </p:cNvSpPr>
          <p:nvPr>
            <p:ph type="pic" sz="quarter" idx="20"/>
          </p:nvPr>
        </p:nvSpPr>
        <p:spPr>
          <a:xfrm>
            <a:off x="4839781" y="2333130"/>
            <a:ext cx="3064778" cy="2300730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26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023456" y="4232638"/>
            <a:ext cx="1789603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023455" y="2328849"/>
            <a:ext cx="1789602" cy="1752959"/>
          </a:xfrm>
          <a:prstGeom prst="rect">
            <a:avLst/>
          </a:prstGeom>
          <a:ln w="9525"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3671636" y="2328849"/>
            <a:ext cx="1790100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7"/>
          </p:nvPr>
        </p:nvSpPr>
        <p:spPr>
          <a:xfrm>
            <a:off x="6330943" y="2328849"/>
            <a:ext cx="1789603" cy="175253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59200"/>
          </a:xfrm>
          <a:prstGeom prst="rect">
            <a:avLst/>
          </a:prstGeom>
        </p:spPr>
        <p:txBody>
          <a:bodyPr anchor="ctr"/>
          <a:lstStyle>
            <a:lvl1pPr algn="ctr">
              <a:defRPr sz="27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6330943" y="4232638"/>
            <a:ext cx="1789603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3671636" y="4232638"/>
            <a:ext cx="1790100" cy="177274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12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22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628651" y="1726253"/>
            <a:ext cx="3776024" cy="424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>
          <a:xfrm>
            <a:off x="4739326" y="1726250"/>
            <a:ext cx="3776024" cy="42405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>
          <a:xfrm>
            <a:off x="4739326" y="394085"/>
            <a:ext cx="3776024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628651" y="394085"/>
            <a:ext cx="3776024" cy="10416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82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se jménem aut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54909" y="2295525"/>
            <a:ext cx="7729151" cy="2295526"/>
          </a:xfrm>
          <a:prstGeom prst="rect">
            <a:avLst/>
          </a:prstGeom>
        </p:spPr>
        <p:txBody>
          <a:bodyPr lIns="0" anchor="ctr"/>
          <a:lstStyle>
            <a:lvl1pPr algn="l">
              <a:defRPr sz="36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909" y="6025275"/>
            <a:ext cx="1475366" cy="230660"/>
          </a:xfrm>
          <a:prstGeom prst="rect">
            <a:avLst/>
          </a:prstGeom>
        </p:spPr>
        <p:txBody>
          <a:bodyPr lIns="18000"/>
          <a:lstStyle>
            <a:lvl1pPr algn="l">
              <a:defRPr sz="825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cs-CZ" dirty="0"/>
              <a:t>1. LEDNA 2020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54909" y="4924428"/>
            <a:ext cx="2081149" cy="718143"/>
          </a:xfrm>
          <a:prstGeom prst="rect">
            <a:avLst/>
          </a:prstGeom>
        </p:spPr>
        <p:txBody>
          <a:bodyPr lIns="18000"/>
          <a:lstStyle>
            <a:lvl1pPr algn="l">
              <a:defRPr sz="900" b="1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95542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795466" y="1861751"/>
            <a:ext cx="7658100" cy="3146854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95466" y="5219700"/>
            <a:ext cx="3797966" cy="1066800"/>
          </a:xfrm>
          <a:prstGeom prst="rect">
            <a:avLst/>
          </a:prstGeom>
        </p:spPr>
        <p:txBody>
          <a:bodyPr anchor="t"/>
          <a:lstStyle>
            <a:lvl1pPr algn="l">
              <a:defRPr sz="9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sociální sít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795466" y="1861751"/>
            <a:ext cx="7658100" cy="3146854"/>
          </a:xfrm>
          <a:prstGeom prst="rect">
            <a:avLst/>
          </a:prstGeom>
        </p:spPr>
        <p:txBody>
          <a:bodyPr lIns="90000" anchor="ctr"/>
          <a:lstStyle>
            <a:lvl1pPr algn="l">
              <a:defRPr sz="3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0" y="5237205"/>
            <a:ext cx="1362459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29102" y="1810800"/>
            <a:ext cx="7729151" cy="3240000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170403"/>
            <a:ext cx="332088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2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á kapitola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29102" y="1810800"/>
            <a:ext cx="7729151" cy="3240000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2896D4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170403"/>
            <a:ext cx="332088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29102" y="5050802"/>
            <a:ext cx="7729151" cy="818777"/>
          </a:xfrm>
          <a:prstGeom prst="rect">
            <a:avLst/>
          </a:prstGeom>
        </p:spPr>
        <p:txBody>
          <a:bodyPr lIns="18000"/>
          <a:lstStyle>
            <a:lvl1pPr algn="l">
              <a:defRPr sz="1050" baseline="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  <a:lvl2pPr>
              <a:defRPr sz="900"/>
            </a:lvl2pPr>
            <a:lvl3pPr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04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9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628650" y="6170403"/>
            <a:ext cx="332088" cy="395417"/>
          </a:xfrm>
        </p:spPr>
        <p:txBody>
          <a:bodyPr/>
          <a:lstStyle/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088000"/>
            <a:ext cx="7886700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cs-CZ" dirty="0"/>
              <a:t>Upravte styly předlohy textu.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5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8650" y="6170400"/>
            <a:ext cx="332088" cy="396000"/>
          </a:xfrm>
        </p:spPr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28650" y="1728000"/>
            <a:ext cx="7886700" cy="4320000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4538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2896D4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628650" y="1728219"/>
            <a:ext cx="7886700" cy="43183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6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3811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08" y="5913056"/>
            <a:ext cx="4044192" cy="9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2169"/>
            <a:ext cx="568154" cy="31569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08" y="5913056"/>
            <a:ext cx="4044192" cy="9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8200"/>
            <a:ext cx="9144000" cy="5398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809750"/>
            <a:ext cx="76279" cy="3238500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314845"/>
            <a:ext cx="332088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8200"/>
            <a:ext cx="9144000" cy="5398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522197" y="-345401"/>
            <a:ext cx="99609" cy="3971759"/>
          </a:xfrm>
          <a:prstGeom prst="rect">
            <a:avLst/>
          </a:prstGeom>
        </p:spPr>
      </p:pic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307139"/>
            <a:ext cx="332088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6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896D4"/>
          </a:solidFill>
          <a:latin typeface="AvenirNext LT Pro Bold" panose="020B0804020202020204" pitchFamily="34" charset="-18"/>
          <a:ea typeface="Roboto Slab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8200"/>
            <a:ext cx="9144000" cy="5398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58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728000"/>
            <a:ext cx="7886700" cy="4320000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315685"/>
            <a:ext cx="332088" cy="39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2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87" r:id="rId3"/>
    <p:sldLayoutId id="2147483690" r:id="rId4"/>
    <p:sldLayoutId id="2147483691" r:id="rId5"/>
    <p:sldLayoutId id="2147483675" r:id="rId6"/>
    <p:sldLayoutId id="2147483693" r:id="rId7"/>
    <p:sldLayoutId id="2147483686" r:id="rId8"/>
    <p:sldLayoutId id="2147483699" r:id="rId9"/>
  </p:sldLayoutIdLst>
  <p:hf hdr="0" ftr="0" dt="0"/>
  <p:txStyles>
    <p:titleStyle>
      <a:lvl1pPr algn="ctr" defTabSz="685800" rtl="0" eaLnBrk="1" latinLnBrk="0" hangingPunct="1">
        <a:lnSpc>
          <a:spcPct val="113000"/>
        </a:lnSpc>
        <a:spcBef>
          <a:spcPct val="0"/>
        </a:spcBef>
        <a:buNone/>
        <a:defRPr sz="2700" b="1" kern="1200">
          <a:solidFill>
            <a:srgbClr val="2896D4"/>
          </a:solidFill>
          <a:latin typeface="Segoe UI" panose="020B0502040204020203" pitchFamily="34" charset="0"/>
          <a:ea typeface="Roboto Slab" pitchFamily="2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rgbClr val="2896D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rgbClr val="2896D4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rgbClr val="2896D4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rgbClr val="2896D4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rgbClr val="2896D4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Segoe UI" panose="020B0502040204020203" pitchFamily="34" charset="0"/>
          <a:ea typeface="Roboto" panose="02000000000000000000" pitchFamily="2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8200"/>
            <a:ext cx="9144000" cy="539800"/>
          </a:xfrm>
          <a:prstGeom prst="rect">
            <a:avLst/>
          </a:prstGeom>
        </p:spPr>
      </p:pic>
      <p:pic>
        <p:nvPicPr>
          <p:cNvPr id="3" name="Obrázek 2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4175" y="1306325"/>
            <a:ext cx="115200" cy="1341900"/>
          </a:xfrm>
          <a:prstGeom prst="rect">
            <a:avLst/>
          </a:prstGeom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9100" y="6314840"/>
            <a:ext cx="3321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8681" y="1306325"/>
            <a:ext cx="115200" cy="13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4849" y="1270624"/>
            <a:ext cx="114305" cy="13429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1174" y="1269631"/>
            <a:ext cx="114305" cy="13429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8517" y="1269637"/>
            <a:ext cx="114304" cy="1342964"/>
          </a:xfrm>
          <a:prstGeom prst="rect">
            <a:avLst/>
          </a:prstGeom>
        </p:spPr>
      </p:pic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8650" y="6314842"/>
            <a:ext cx="332100" cy="396000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EB3CF81-40B1-461F-ABB1-DF8E3BDEAF2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8200"/>
            <a:ext cx="9144000" cy="5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rgbClr val="2896D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628650" y="1728000"/>
            <a:ext cx="78867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628650" y="6193485"/>
            <a:ext cx="327334" cy="2308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7EB3CF81-40B1-461F-ABB1-DF8E3BDEAF2C}" type="slidenum">
              <a:rPr lang="cs-CZ" sz="9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cs-CZ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685800" rtl="0" eaLnBrk="1" latinLnBrk="0" hangingPunct="1">
        <a:lnSpc>
          <a:spcPct val="113000"/>
        </a:lnSpc>
        <a:spcBef>
          <a:spcPct val="0"/>
        </a:spcBef>
        <a:buNone/>
        <a:defRPr sz="27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bg1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079782" y="2246198"/>
            <a:ext cx="7205236" cy="2295526"/>
          </a:xfrm>
        </p:spPr>
        <p:txBody>
          <a:bodyPr/>
          <a:lstStyle/>
          <a:p>
            <a:r>
              <a:rPr lang="cs-CZ" dirty="0"/>
              <a:t>Finanční toky a Pravidla spolufinancování operačních programů pro období</a:t>
            </a:r>
          </a:p>
          <a:p>
            <a:r>
              <a:rPr lang="cs-CZ" dirty="0"/>
              <a:t>2021 - 2027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22. dubna 2021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54909" y="4924428"/>
            <a:ext cx="2744073" cy="718143"/>
          </a:xfrm>
        </p:spPr>
        <p:txBody>
          <a:bodyPr/>
          <a:lstStyle/>
          <a:p>
            <a:r>
              <a:rPr lang="cs-CZ" sz="1400" dirty="0"/>
              <a:t>Ing. Veronika Ondráčková</a:t>
            </a:r>
          </a:p>
          <a:p>
            <a:r>
              <a:rPr lang="cs-CZ" sz="1400" dirty="0"/>
              <a:t>ředitelka odboru Národní fond</a:t>
            </a:r>
          </a:p>
        </p:txBody>
      </p:sp>
    </p:spTree>
    <p:extLst>
      <p:ext uri="{BB962C8B-B14F-4D97-AF65-F5344CB8AC3E}">
        <p14:creationId xmlns:p14="http://schemas.microsoft.com/office/powerpoint/2010/main" val="99841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Pravidla spolufinancování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2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materiálu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240145" y="1803596"/>
            <a:ext cx="8617527" cy="43668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stanovit </a:t>
            </a:r>
            <a:r>
              <a:rPr lang="cs-CZ" sz="1800" b="1" dirty="0"/>
              <a:t>maximální</a:t>
            </a:r>
            <a:r>
              <a:rPr lang="cs-CZ" sz="1800" dirty="0"/>
              <a:t> podíly státního rozpočtu a zároveň </a:t>
            </a:r>
            <a:r>
              <a:rPr lang="cs-CZ" sz="1800" b="1" dirty="0"/>
              <a:t>minimální</a:t>
            </a:r>
            <a:r>
              <a:rPr lang="cs-CZ" sz="1800" dirty="0"/>
              <a:t> finanční spoluúčast příjemců na spolufinancování EU fondů v programovém období 2021 – 2027.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Neohrozit absorpční kapacitu operačních programů při šetrném hospodaření se státním rozpočtem.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EU stanovuje maximální míru příspěvku v rozlišení na </a:t>
            </a:r>
            <a:r>
              <a:rPr lang="cs-CZ" sz="1800" b="1" dirty="0"/>
              <a:t>fond a kategorie regionů.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Musí být zapojeny další prostředky – </a:t>
            </a:r>
            <a:r>
              <a:rPr lang="cs-CZ" sz="1800" b="1" dirty="0"/>
              <a:t>národní spolufinancování</a:t>
            </a:r>
            <a:r>
              <a:rPr lang="cs-CZ" sz="1800" dirty="0"/>
              <a:t>, struktura  v kompetenci členského státu.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Konkrétně materiál upravuje pravidla pro </a:t>
            </a:r>
            <a:r>
              <a:rPr lang="cs-CZ" sz="1800" b="1" dirty="0"/>
              <a:t>EFRR, ESF+, FS, FST, ENRAF, AMIF, ISF </a:t>
            </a:r>
            <a:r>
              <a:rPr lang="cs-CZ" sz="1800" dirty="0"/>
              <a:t>a</a:t>
            </a:r>
            <a:r>
              <a:rPr lang="cs-CZ" sz="1800" b="1" dirty="0"/>
              <a:t> BMVI.</a:t>
            </a:r>
          </a:p>
        </p:txBody>
      </p:sp>
    </p:spTree>
    <p:extLst>
      <p:ext uri="{BB962C8B-B14F-4D97-AF65-F5344CB8AC3E}">
        <p14:creationId xmlns:p14="http://schemas.microsoft.com/office/powerpoint/2010/main" val="316947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spolufinancování EU v podmínkách ČR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120073" y="1681018"/>
            <a:ext cx="8460509" cy="436698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Oproti 2014-2020 </a:t>
            </a:r>
            <a:r>
              <a:rPr lang="cs-CZ" sz="2000" b="1" dirty="0"/>
              <a:t>přesun 3 regionů </a:t>
            </a:r>
            <a:r>
              <a:rPr lang="cs-CZ" sz="2000" dirty="0"/>
              <a:t>z kategorie méně rozvinutých </a:t>
            </a:r>
            <a:r>
              <a:rPr lang="cs-CZ" sz="2000" b="1" dirty="0"/>
              <a:t>do kategorie přechodových regionů</a:t>
            </a:r>
            <a:r>
              <a:rPr lang="cs-CZ" sz="2000" dirty="0"/>
              <a:t>. Tato skutečnost má dopad na míru spolufinancování.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Maximální míry spolufinancování z evropských fondů pro ČR:</a:t>
            </a:r>
          </a:p>
          <a:p>
            <a:pPr marL="857250" lvl="1" algn="just"/>
            <a:r>
              <a:rPr lang="cs-CZ" sz="2000" b="1" dirty="0"/>
              <a:t>85 % pro MRR </a:t>
            </a:r>
            <a:r>
              <a:rPr lang="cs-CZ" sz="2000" dirty="0"/>
              <a:t>(HDP/ob. &lt; než 75 % EU – 27)</a:t>
            </a:r>
          </a:p>
          <a:p>
            <a:pPr marL="857250" lvl="1" algn="just"/>
            <a:r>
              <a:rPr lang="cs-CZ" sz="2000" b="1" dirty="0"/>
              <a:t>70 % pro přechodové regiony </a:t>
            </a:r>
            <a:r>
              <a:rPr lang="cs-CZ" sz="2000" dirty="0"/>
              <a:t>(HDP/ob. 75 % - 100% EU – 27)</a:t>
            </a:r>
          </a:p>
          <a:p>
            <a:pPr marL="857250" lvl="1" algn="just"/>
            <a:r>
              <a:rPr lang="cs-CZ" sz="2000" b="1" dirty="0"/>
              <a:t>40 % pro VRR </a:t>
            </a:r>
            <a:r>
              <a:rPr lang="cs-CZ" sz="2000" dirty="0"/>
              <a:t>(HDP/ob. &gt;než 100 % průměru EU – 27)</a:t>
            </a:r>
          </a:p>
          <a:p>
            <a:pPr marL="857250" lvl="1" algn="just"/>
            <a:r>
              <a:rPr lang="cs-CZ" sz="2000" b="1" dirty="0"/>
              <a:t>85 %</a:t>
            </a:r>
            <a:r>
              <a:rPr lang="cs-CZ" sz="2000" dirty="0"/>
              <a:t> v případě </a:t>
            </a:r>
            <a:r>
              <a:rPr lang="cs-CZ" sz="2000" b="1" dirty="0"/>
              <a:t>Fondu soudržnosti </a:t>
            </a:r>
            <a:r>
              <a:rPr lang="cs-CZ" sz="2000" dirty="0"/>
              <a:t>(na celém území ČR)</a:t>
            </a:r>
          </a:p>
          <a:p>
            <a:pPr marL="857250" lvl="1" algn="just"/>
            <a:r>
              <a:rPr lang="cs-CZ" sz="2000" b="1" dirty="0"/>
              <a:t>80 %</a:t>
            </a:r>
            <a:r>
              <a:rPr lang="cs-CZ" sz="2000" dirty="0"/>
              <a:t> pro programy </a:t>
            </a:r>
            <a:r>
              <a:rPr lang="cs-CZ" sz="2000" b="1" dirty="0"/>
              <a:t>Evropské územní spolupráce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688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spolufinancování EU v podmínkách ČR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381000" y="2210400"/>
            <a:ext cx="3259975" cy="3960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2896D4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b="1" dirty="0"/>
              <a:t>Chudší regiony:</a:t>
            </a:r>
            <a:br>
              <a:rPr lang="cs-CZ" sz="1800" b="1" dirty="0"/>
            </a:br>
            <a:r>
              <a:rPr lang="cs-CZ" sz="1800" dirty="0"/>
              <a:t>NUTS 2: Severozápad, Severovýchod, </a:t>
            </a:r>
            <a:r>
              <a:rPr lang="cs-CZ" sz="1800" dirty="0" err="1"/>
              <a:t>Moravskoslezsko</a:t>
            </a:r>
            <a:r>
              <a:rPr lang="cs-CZ" sz="1800" dirty="0"/>
              <a:t> a Střední Morava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Bohatší regiony:</a:t>
            </a:r>
            <a:br>
              <a:rPr lang="cs-CZ" sz="1800" b="1" dirty="0"/>
            </a:br>
            <a:r>
              <a:rPr lang="cs-CZ" sz="1800" dirty="0"/>
              <a:t>NUTS 2: Jihozápad, Jihovýchod a Střední Čechy</a:t>
            </a:r>
          </a:p>
          <a:p>
            <a:pPr>
              <a:lnSpc>
                <a:spcPct val="100000"/>
              </a:lnSpc>
            </a:pPr>
            <a:r>
              <a:rPr lang="cs-CZ" sz="1800" b="1" dirty="0"/>
              <a:t>Bohaté regiony:</a:t>
            </a:r>
            <a:br>
              <a:rPr lang="cs-CZ" sz="1800" b="1" dirty="0"/>
            </a:br>
            <a:r>
              <a:rPr lang="cs-CZ" sz="1800" dirty="0"/>
              <a:t>Hlavní město Praha</a:t>
            </a:r>
            <a:endParaRPr lang="cs-CZ" sz="1800" b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4" y="2210400"/>
            <a:ext cx="5597323" cy="33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6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spolufinancování EU v podmínkách ČR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14</a:t>
            </a:fld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73002"/>
              </p:ext>
            </p:extLst>
          </p:nvPr>
        </p:nvGraphicFramePr>
        <p:xfrm>
          <a:off x="192116" y="2179782"/>
          <a:ext cx="3520902" cy="278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490138"/>
              </p:ext>
            </p:extLst>
          </p:nvPr>
        </p:nvGraphicFramePr>
        <p:xfrm>
          <a:off x="3229435" y="2179782"/>
          <a:ext cx="2894273" cy="287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97842"/>
              </p:ext>
            </p:extLst>
          </p:nvPr>
        </p:nvGraphicFramePr>
        <p:xfrm>
          <a:off x="5747672" y="2179782"/>
          <a:ext cx="3211601" cy="278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942" y="5052291"/>
            <a:ext cx="54578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Zvolený přístup ke stanovení míry spolufinancování příjemce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144" y="2078182"/>
            <a:ext cx="7435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Maximální</a:t>
            </a:r>
            <a:r>
              <a:rPr lang="cs-CZ" dirty="0"/>
              <a:t> podíl státního rozpočtu a </a:t>
            </a:r>
            <a:r>
              <a:rPr lang="cs-CZ" b="1" dirty="0"/>
              <a:t>minimální</a:t>
            </a:r>
            <a:r>
              <a:rPr lang="cs-CZ" dirty="0"/>
              <a:t> podíl příjemce na národním spolufinancování je určen dle: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/>
              <a:t>Typu příjemce dotace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/>
              <a:t>EU fondu</a:t>
            </a:r>
            <a:r>
              <a:rPr lang="cs-CZ" dirty="0"/>
              <a:t>, ze kterého jsou prostředky čerpány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/>
              <a:t>Kategorie regionu</a:t>
            </a:r>
            <a:r>
              <a:rPr lang="cs-CZ" dirty="0"/>
              <a:t>, ve kterém je projekt realizován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r>
              <a:rPr lang="cs-CZ" b="1" dirty="0"/>
              <a:t>Příjemce se na národním spolufinancování podílí stejnou mírou bez ohledu na kategorii regionu</a:t>
            </a:r>
            <a:r>
              <a:rPr lang="cs-CZ" dirty="0"/>
              <a:t>. Státní rozpočet rozdíly příspěvku EU pro jednotlivé kategorie regionu dorovnává.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Výsledná podoba Pravidel spolufinancování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3526" y="1136425"/>
            <a:ext cx="77718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Vláda schválila návrh Pravidel spolufinancování na svém zasedání 12. 4. 2021.</a:t>
            </a:r>
          </a:p>
          <a:p>
            <a:endParaRPr lang="cs-CZ" dirty="0"/>
          </a:p>
          <a:p>
            <a:r>
              <a:rPr lang="cs-CZ" dirty="0"/>
              <a:t>Podíl na spolufinancování </a:t>
            </a:r>
            <a:r>
              <a:rPr lang="cs-CZ" b="1" dirty="0"/>
              <a:t>zůstává zachován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Mateřské, základní, střední školy a jejich zřizovatelé (5 % ESF+, 10 % ERDF)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Veřejné vysoké školy a veřejné výzkumné instituce (5 %)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Subjekty vykonávající veřejně prospěšnou činnost (5 %)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Obce &lt; 3 tis. obyv. z ESF+ (5 %)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Podíl na spolufinancování se </a:t>
            </a:r>
            <a:r>
              <a:rPr lang="cs-CZ" b="1" dirty="0"/>
              <a:t>navyšuje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Obce &lt; 3 tis. obyv.: 15 % ERDF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Obce &gt; 3 tis. obyv.: 10 % ESF+, 15 % ERDF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/>
              <a:t>Kraje: 10 % ESF+, 15 % ERDF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00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Výsledná podoba Pravidel spolufinancování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8505" y="1380361"/>
            <a:ext cx="85153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případě </a:t>
            </a:r>
            <a:r>
              <a:rPr lang="cs-CZ" b="1" dirty="0"/>
              <a:t>projektů hl. města Prahy, jeho MČ a PO </a:t>
            </a:r>
            <a:r>
              <a:rPr lang="cs-CZ" dirty="0"/>
              <a:t>se státní rozpočet podílí ve výši 10 % EFRR a 15 % ESF+. Zbylou část národního spolufinancování hradí příjemce.</a:t>
            </a:r>
          </a:p>
          <a:p>
            <a:endParaRPr lang="cs-CZ" dirty="0"/>
          </a:p>
          <a:p>
            <a:r>
              <a:rPr lang="cs-CZ" b="1" dirty="0"/>
              <a:t>Obecná výjimka</a:t>
            </a:r>
          </a:p>
          <a:p>
            <a:endParaRPr lang="cs-CZ" dirty="0"/>
          </a:p>
          <a:p>
            <a:r>
              <a:rPr lang="cs-CZ" dirty="0"/>
              <a:t>Pouze v případě, že se bude jednat o nezbytné celospolečensky přínosné aktivity, u kterých se očekává nízká absorpční kapacita a které by jinak musel financovat stát, může ŘO rozhodnout o snížení podílu příjemce až na 0 %. V materiálu je jako příklad takové aktivity přímo uvedena oblast:</a:t>
            </a:r>
          </a:p>
          <a:p>
            <a:endParaRPr lang="cs-CZ" dirty="0"/>
          </a:p>
          <a:p>
            <a:pPr marL="342900" indent="-342900">
              <a:buAutoNum type="alphaLcParenR"/>
            </a:pPr>
            <a:r>
              <a:rPr lang="cs-CZ" i="1" dirty="0"/>
              <a:t>podpory nebo ochrany osob se zdravotním postižením a znevýhodněných osob</a:t>
            </a:r>
          </a:p>
          <a:p>
            <a:pPr marL="342900" indent="-342900">
              <a:buAutoNum type="alphaLcParenR"/>
            </a:pPr>
            <a:r>
              <a:rPr lang="cs-CZ" i="1" dirty="0"/>
              <a:t>sociálních služeb a aktivit sociálního začleňování</a:t>
            </a:r>
          </a:p>
          <a:p>
            <a:pPr marL="342900" indent="-342900">
              <a:buAutoNum type="alphaLcParenR"/>
            </a:pPr>
            <a:r>
              <a:rPr lang="cs-CZ" i="1" dirty="0"/>
              <a:t>vzdělávání, školení, osvěty</a:t>
            </a:r>
          </a:p>
          <a:p>
            <a:pPr marL="342900" indent="-342900">
              <a:buAutoNum type="alphaLcParenR"/>
            </a:pPr>
            <a:r>
              <a:rPr lang="cs-CZ" i="1" dirty="0"/>
              <a:t>podpory osob ohrožených na trhu práce</a:t>
            </a:r>
          </a:p>
          <a:p>
            <a:pPr marL="342900" indent="-342900">
              <a:buAutoNum type="alphaLcParenR"/>
            </a:pPr>
            <a:r>
              <a:rPr lang="cs-CZ" i="1" dirty="0"/>
              <a:t>projektů právnických osob vykonávajících činnost škol a školských zařízení financované z ESF+.</a:t>
            </a:r>
            <a:endParaRPr lang="en-GB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99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Výsledná podoba Pravidel spolufinancování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01315"/>
              </p:ext>
            </p:extLst>
          </p:nvPr>
        </p:nvGraphicFramePr>
        <p:xfrm>
          <a:off x="1200730" y="1339264"/>
          <a:ext cx="6668653" cy="4976430"/>
        </p:xfrm>
        <a:graphic>
          <a:graphicData uri="http://schemas.openxmlformats.org/drawingml/2006/table">
            <a:tbl>
              <a:tblPr/>
              <a:tblGrid>
                <a:gridCol w="2717373">
                  <a:extLst>
                    <a:ext uri="{9D8B030D-6E8A-4147-A177-3AD203B41FA5}">
                      <a16:colId xmlns:a16="http://schemas.microsoft.com/office/drawing/2014/main" val="1421265777"/>
                    </a:ext>
                  </a:extLst>
                </a:gridCol>
                <a:gridCol w="1289368">
                  <a:extLst>
                    <a:ext uri="{9D8B030D-6E8A-4147-A177-3AD203B41FA5}">
                      <a16:colId xmlns:a16="http://schemas.microsoft.com/office/drawing/2014/main" val="3151577824"/>
                    </a:ext>
                  </a:extLst>
                </a:gridCol>
                <a:gridCol w="665478">
                  <a:extLst>
                    <a:ext uri="{9D8B030D-6E8A-4147-A177-3AD203B41FA5}">
                      <a16:colId xmlns:a16="http://schemas.microsoft.com/office/drawing/2014/main" val="2249336071"/>
                    </a:ext>
                  </a:extLst>
                </a:gridCol>
                <a:gridCol w="665478">
                  <a:extLst>
                    <a:ext uri="{9D8B030D-6E8A-4147-A177-3AD203B41FA5}">
                      <a16:colId xmlns:a16="http://schemas.microsoft.com/office/drawing/2014/main" val="2680196930"/>
                    </a:ext>
                  </a:extLst>
                </a:gridCol>
                <a:gridCol w="665478">
                  <a:extLst>
                    <a:ext uri="{9D8B030D-6E8A-4147-A177-3AD203B41FA5}">
                      <a16:colId xmlns:a16="http://schemas.microsoft.com/office/drawing/2014/main" val="1375498473"/>
                    </a:ext>
                  </a:extLst>
                </a:gridCol>
                <a:gridCol w="665478">
                  <a:extLst>
                    <a:ext uri="{9D8B030D-6E8A-4147-A177-3AD203B41FA5}">
                      <a16:colId xmlns:a16="http://schemas.microsoft.com/office/drawing/2014/main" val="546675250"/>
                    </a:ext>
                  </a:extLst>
                </a:gridCol>
              </a:tblGrid>
              <a:tr h="1605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SUBJEKT 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67499"/>
                  </a:ext>
                </a:extLst>
              </a:tr>
              <a:tr h="16053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 (MŠ/ZŠ/SŠ)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724027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375729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74859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ESF+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86237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56709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87189"/>
                  </a:ext>
                </a:extLst>
              </a:tr>
              <a:tr h="1605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VEŘEJNÉ VŠ A V.V.I.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EFRR/FST/ESF+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87900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20594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29603"/>
                  </a:ext>
                </a:extLst>
              </a:tr>
              <a:tr h="1605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VEŘEJNĚ PROSPĚŠNÁ ČINNOST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EFRR/FST/ESF+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669090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038427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308994"/>
                  </a:ext>
                </a:extLst>
              </a:tr>
              <a:tr h="1605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SUBJEKTY REALIZUJÍCÍ ÚZEMNÍ DIMENZI*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EFRR/FST/ESF+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26147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78902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21788"/>
                  </a:ext>
                </a:extLst>
              </a:tr>
              <a:tr h="160530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OBCE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04498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54361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2920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ESF+ (do 3 tis. ob.)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1501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46911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04925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ESF+ (nad 3. tis. ob)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16199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70656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783604"/>
                  </a:ext>
                </a:extLst>
              </a:tr>
              <a:tr h="16053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KRAJE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8933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99581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99720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ESF+</a:t>
                      </a:r>
                    </a:p>
                  </a:txBody>
                  <a:tcPr marL="4805" marR="4805" marT="4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20260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48861"/>
                  </a:ext>
                </a:extLst>
              </a:tr>
              <a:tr h="1605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805" marR="4805" marT="4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9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94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programovým obdobím 2014-2020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19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2999"/>
              </p:ext>
            </p:extLst>
          </p:nvPr>
        </p:nvGraphicFramePr>
        <p:xfrm>
          <a:off x="912957" y="1602870"/>
          <a:ext cx="7318085" cy="3772691"/>
        </p:xfrm>
        <a:graphic>
          <a:graphicData uri="http://schemas.openxmlformats.org/drawingml/2006/table">
            <a:tbl>
              <a:tblPr/>
              <a:tblGrid>
                <a:gridCol w="2749336">
                  <a:extLst>
                    <a:ext uri="{9D8B030D-6E8A-4147-A177-3AD203B41FA5}">
                      <a16:colId xmlns:a16="http://schemas.microsoft.com/office/drawing/2014/main" val="3477643021"/>
                    </a:ext>
                  </a:extLst>
                </a:gridCol>
                <a:gridCol w="1051217">
                  <a:extLst>
                    <a:ext uri="{9D8B030D-6E8A-4147-A177-3AD203B41FA5}">
                      <a16:colId xmlns:a16="http://schemas.microsoft.com/office/drawing/2014/main" val="1268663548"/>
                    </a:ext>
                  </a:extLst>
                </a:gridCol>
                <a:gridCol w="552563">
                  <a:extLst>
                    <a:ext uri="{9D8B030D-6E8A-4147-A177-3AD203B41FA5}">
                      <a16:colId xmlns:a16="http://schemas.microsoft.com/office/drawing/2014/main" val="59001261"/>
                    </a:ext>
                  </a:extLst>
                </a:gridCol>
                <a:gridCol w="727765">
                  <a:extLst>
                    <a:ext uri="{9D8B030D-6E8A-4147-A177-3AD203B41FA5}">
                      <a16:colId xmlns:a16="http://schemas.microsoft.com/office/drawing/2014/main" val="1901269229"/>
                    </a:ext>
                  </a:extLst>
                </a:gridCol>
                <a:gridCol w="727765">
                  <a:extLst>
                    <a:ext uri="{9D8B030D-6E8A-4147-A177-3AD203B41FA5}">
                      <a16:colId xmlns:a16="http://schemas.microsoft.com/office/drawing/2014/main" val="288616458"/>
                    </a:ext>
                  </a:extLst>
                </a:gridCol>
                <a:gridCol w="727765">
                  <a:extLst>
                    <a:ext uri="{9D8B030D-6E8A-4147-A177-3AD203B41FA5}">
                      <a16:colId xmlns:a16="http://schemas.microsoft.com/office/drawing/2014/main" val="2461516353"/>
                    </a:ext>
                  </a:extLst>
                </a:gridCol>
                <a:gridCol w="781674">
                  <a:extLst>
                    <a:ext uri="{9D8B030D-6E8A-4147-A177-3AD203B41FA5}">
                      <a16:colId xmlns:a16="http://schemas.microsoft.com/office/drawing/2014/main" val="2061574688"/>
                    </a:ext>
                  </a:extLst>
                </a:gridCol>
              </a:tblGrid>
              <a:tr h="2219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SUBJEKT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MHMP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8834"/>
                  </a:ext>
                </a:extLst>
              </a:tr>
              <a:tr h="22192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 (MŠ/ZŠ/SŠ)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87740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814032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065538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928466"/>
                  </a:ext>
                </a:extLst>
              </a:tr>
              <a:tr h="2219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VEŘEJNÉ VŠ A V.V.I.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EFRR/FST/ESF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15020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96759"/>
                  </a:ext>
                </a:extLst>
              </a:tr>
              <a:tr h="2219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VEŘEJNĚ PROSPĚŠNÁ ČINNOST, NNO, SUBJEKTY REALIZUJÍCÍ ÚZEMNÍ DIMENZI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EFRR/FST/ESF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91243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328885"/>
                  </a:ext>
                </a:extLst>
              </a:tr>
              <a:tr h="22192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97858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56602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62702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61245"/>
                  </a:ext>
                </a:extLst>
              </a:tr>
              <a:tr h="22192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EFRR/FST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06681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49520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447366"/>
                  </a:ext>
                </a:extLst>
              </a:tr>
              <a:tr h="221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8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1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1127412" y="1967927"/>
            <a:ext cx="3832514" cy="3960000"/>
          </a:xfrm>
        </p:spPr>
        <p:txBody>
          <a:bodyPr/>
          <a:lstStyle/>
          <a:p>
            <a:r>
              <a:rPr lang="cs-CZ" b="1" dirty="0"/>
              <a:t>FINANČNÍ TOKY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Dokumenty vydané 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Finanční toky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Platby 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Financování operačních programů v ČR (předfinancování + druhy plateb)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Administrace SŽ a refundace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Žádosti o platbu do EK a účty</a:t>
            </a: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4959926" y="1967927"/>
            <a:ext cx="3408218" cy="3960000"/>
          </a:xfrm>
          <a:prstGeom prst="rect">
            <a:avLst/>
          </a:prstGeom>
          <a:noFill/>
          <a:ln>
            <a:noFill/>
          </a:ln>
        </p:spPr>
        <p:txBody>
          <a:bodyPr numCol="1" anchor="t"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Segoe UI" panose="020B0502040204020203" pitchFamily="34" charset="0"/>
                <a:ea typeface="Roboto Slab" pitchFamily="2" charset="0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PRAVIDLA SPOLUFINANCOVÁNÍ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Míra spolufinancování EU v podmínkách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Zvolený přístup ke stanovení míry spolufinancování příjemce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Výsledná podoba Pravidel spolufinancování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Srovnání s programovým obdobím 2014-2020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09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Dokumenty vydané MF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3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Metodický pokyn pro finanční toky</a:t>
            </a:r>
            <a:r>
              <a:rPr lang="cs-CZ" sz="1600" dirty="0"/>
              <a:t> programů spolufinancovaných z Evropského fondu pro regionální rozvoj, Evropského sociálního fondu+, Fondu soudržnosti, Fondu pro spravedlivou transformaci a Evropského námořního, rybářského a akvakulturního fondu 2021-2027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cs-CZ" sz="1600" dirty="0"/>
              <a:t>schválen UV č. 1316 dne</a:t>
            </a:r>
            <a:r>
              <a:rPr lang="pl-PL" sz="1600" dirty="0"/>
              <a:t> 14. prosince 2020, s účinností od 1.1.2021</a:t>
            </a:r>
            <a:r>
              <a:rPr lang="cs-CZ" sz="1600" dirty="0"/>
              <a:t> </a:t>
            </a:r>
          </a:p>
          <a:p>
            <a:pPr marL="0" indent="0">
              <a:buSzPct val="50000"/>
              <a:buNone/>
            </a:pPr>
            <a:endParaRPr lang="cs-CZ" sz="1600" dirty="0"/>
          </a:p>
          <a:p>
            <a:r>
              <a:rPr lang="cs-CZ" sz="1600" b="1" dirty="0"/>
              <a:t>Pravidla spolufinancování </a:t>
            </a:r>
            <a:r>
              <a:rPr lang="cs-CZ" sz="1600" dirty="0"/>
              <a:t>Evropského fondu pro regionální rozvoj, Evropského sociálního fondu+, Fondu soudržnosti, Fondu pro spravedlivou transformaci, Evropského námořního, rybářského a akvakulturního fondu, Azylového, migračního a integračního fondu, Fondu pro vnitřní bezpečnost a Nástroje pro finanční podporu správy hranic a víz na programové období 2021-2027</a:t>
            </a:r>
          </a:p>
          <a:p>
            <a:pPr>
              <a:buSzPct val="50000"/>
              <a:buFont typeface="Wingdings" panose="05000000000000000000" pitchFamily="2" charset="2"/>
              <a:buChar char="q"/>
            </a:pPr>
            <a:r>
              <a:rPr lang="cs-CZ" sz="1600" dirty="0"/>
              <a:t>schválena UV č. 354 dne 12. dubna 2021</a:t>
            </a:r>
          </a:p>
        </p:txBody>
      </p:sp>
    </p:spTree>
    <p:extLst>
      <p:ext uri="{BB962C8B-B14F-4D97-AF65-F5344CB8AC3E}">
        <p14:creationId xmlns:p14="http://schemas.microsoft.com/office/powerpoint/2010/main" val="131784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toky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EK stanoví celkový objem závazku podle fondu a kategorie regionu;</a:t>
            </a:r>
          </a:p>
          <a:p>
            <a:pPr lvl="0"/>
            <a:r>
              <a:rPr lang="cs-CZ" sz="1800" dirty="0"/>
              <a:t>EK zasílá do ČR roční předběžné platby, průběžné platby, a platby ročních zůstatků;</a:t>
            </a:r>
          </a:p>
          <a:p>
            <a:pPr lvl="0"/>
            <a:r>
              <a:rPr lang="cs-CZ" sz="1800" dirty="0"/>
              <a:t>Platební orgán provádí převody prostředků z rozpočtu EU na příjmové účty </a:t>
            </a:r>
            <a:r>
              <a:rPr lang="cs-CZ" sz="1800" dirty="0" err="1"/>
              <a:t>předfinancujících</a:t>
            </a:r>
            <a:r>
              <a:rPr lang="cs-CZ" sz="1800" dirty="0"/>
              <a:t> kapitol rozpočtu;</a:t>
            </a:r>
          </a:p>
          <a:p>
            <a:pPr lvl="0"/>
            <a:r>
              <a:rPr lang="cs-CZ" sz="1800" dirty="0"/>
              <a:t>Řídicí orgány uvolňují prostředky příjemcům jednotlivých projektů (tzv. předfinancování).</a:t>
            </a:r>
          </a:p>
        </p:txBody>
      </p:sp>
      <p:grpSp>
        <p:nvGrpSpPr>
          <p:cNvPr id="6" name="Plátno 78"/>
          <p:cNvGrpSpPr/>
          <p:nvPr/>
        </p:nvGrpSpPr>
        <p:grpSpPr>
          <a:xfrm>
            <a:off x="5020872" y="1334014"/>
            <a:ext cx="3173893" cy="5107971"/>
            <a:chOff x="0" y="-160980"/>
            <a:chExt cx="3466465" cy="6022665"/>
          </a:xfrm>
        </p:grpSpPr>
        <p:sp>
          <p:nvSpPr>
            <p:cNvPr id="7" name="Obdélník 6"/>
            <p:cNvSpPr/>
            <p:nvPr/>
          </p:nvSpPr>
          <p:spPr>
            <a:xfrm>
              <a:off x="0" y="0"/>
              <a:ext cx="3466465" cy="5861685"/>
            </a:xfrm>
            <a:prstGeom prst="rect">
              <a:avLst/>
            </a:prstGeom>
          </p:spPr>
        </p:sp>
        <p:sp>
          <p:nvSpPr>
            <p:cNvPr id="8" name="Textové pole 2"/>
            <p:cNvSpPr txBox="1"/>
            <p:nvPr/>
          </p:nvSpPr>
          <p:spPr>
            <a:xfrm>
              <a:off x="159576" y="1776573"/>
              <a:ext cx="3102835" cy="465827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11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Platební orgán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ové pole 4"/>
            <p:cNvSpPr txBox="1"/>
            <p:nvPr/>
          </p:nvSpPr>
          <p:spPr>
            <a:xfrm>
              <a:off x="147736" y="3520435"/>
              <a:ext cx="3105150" cy="43132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cs-CZ" sz="11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urier New" panose="02070309020205020404" pitchFamily="49" charset="0"/>
                </a:rPr>
                <a:t>Řídicí</a:t>
              </a:r>
              <a:r>
                <a:rPr lang="cs-CZ" sz="11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orgán/Organizační složka státu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ové pole 5"/>
            <p:cNvSpPr txBox="1"/>
            <p:nvPr/>
          </p:nvSpPr>
          <p:spPr>
            <a:xfrm rot="10800000" flipV="1">
              <a:off x="148859" y="-160980"/>
              <a:ext cx="3134694" cy="482119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urier New" panose="02070309020205020404" pitchFamily="49" charset="0"/>
                </a:rPr>
                <a:t>Evropská komise 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ové pole 5"/>
            <p:cNvSpPr txBox="1"/>
            <p:nvPr/>
          </p:nvSpPr>
          <p:spPr>
            <a:xfrm>
              <a:off x="207200" y="4394599"/>
              <a:ext cx="1405465" cy="578021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urier New" panose="02070309020205020404" pitchFamily="49" charset="0"/>
                </a:rPr>
                <a:t>Zprostředkující subjekt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ové pole 5"/>
            <p:cNvSpPr txBox="1"/>
            <p:nvPr/>
          </p:nvSpPr>
          <p:spPr>
            <a:xfrm>
              <a:off x="168138" y="5401130"/>
              <a:ext cx="3112141" cy="4311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11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Courier New" panose="02070309020205020404" pitchFamily="49" charset="0"/>
                </a:rPr>
                <a:t>Příjemce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Šipka doprava 12"/>
            <p:cNvSpPr/>
            <p:nvPr/>
          </p:nvSpPr>
          <p:spPr>
            <a:xfrm rot="5400000">
              <a:off x="-175909" y="794176"/>
              <a:ext cx="1340012" cy="5072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4" name="Textové pole 55"/>
            <p:cNvSpPr txBox="1"/>
            <p:nvPr/>
          </p:nvSpPr>
          <p:spPr>
            <a:xfrm>
              <a:off x="1469788" y="3018459"/>
              <a:ext cx="285756" cy="29380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1100" b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cs-C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ové pole 22"/>
            <p:cNvSpPr txBox="1"/>
            <p:nvPr/>
          </p:nvSpPr>
          <p:spPr>
            <a:xfrm>
              <a:off x="824268" y="974653"/>
              <a:ext cx="285115" cy="293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effectLst/>
                  <a:cs typeface="Courier New" panose="02070309020205020404" pitchFamily="49" charset="0"/>
                </a:rPr>
                <a:t> 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16" name="Textové pole 22"/>
            <p:cNvSpPr txBox="1"/>
            <p:nvPr/>
          </p:nvSpPr>
          <p:spPr>
            <a:xfrm>
              <a:off x="2589010" y="961498"/>
              <a:ext cx="285115" cy="293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effectLst/>
                  <a:cs typeface="Courier New" panose="02070309020205020404" pitchFamily="49" charset="0"/>
                </a:rPr>
                <a:t> 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17" name="Textové pole 22"/>
            <p:cNvSpPr txBox="1"/>
            <p:nvPr/>
          </p:nvSpPr>
          <p:spPr>
            <a:xfrm>
              <a:off x="1974691" y="2087820"/>
              <a:ext cx="285115" cy="293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effectLst/>
                  <a:cs typeface="Courier New" panose="02070309020205020404" pitchFamily="49" charset="0"/>
                </a:rPr>
                <a:t> 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18" name="Šipka doprava 17"/>
            <p:cNvSpPr/>
            <p:nvPr/>
          </p:nvSpPr>
          <p:spPr>
            <a:xfrm rot="5400000">
              <a:off x="514854" y="801344"/>
              <a:ext cx="1353793" cy="5067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Šipka doprava 18"/>
            <p:cNvSpPr/>
            <p:nvPr/>
          </p:nvSpPr>
          <p:spPr>
            <a:xfrm rot="5400000">
              <a:off x="1494731" y="802614"/>
              <a:ext cx="1355692" cy="506095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Textové pole 61"/>
            <p:cNvSpPr txBox="1"/>
            <p:nvPr/>
          </p:nvSpPr>
          <p:spPr>
            <a:xfrm rot="5400000" flipV="1">
              <a:off x="-90404" y="766897"/>
              <a:ext cx="1280289" cy="37373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Předběžné platby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cs-CZ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</a:p>
          </p:txBody>
        </p:sp>
        <p:sp>
          <p:nvSpPr>
            <p:cNvPr id="21" name="Textové pole 4"/>
            <p:cNvSpPr txBox="1"/>
            <p:nvPr/>
          </p:nvSpPr>
          <p:spPr>
            <a:xfrm rot="5400000" flipV="1">
              <a:off x="762997" y="971026"/>
              <a:ext cx="923925" cy="33306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Průběžné platby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cs-CZ" sz="1200" dirty="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22" name="Textové pole 4"/>
            <p:cNvSpPr txBox="1"/>
            <p:nvPr/>
          </p:nvSpPr>
          <p:spPr>
            <a:xfrm rot="5400000" flipV="1">
              <a:off x="1575210" y="985307"/>
              <a:ext cx="1246505" cy="316230"/>
            </a:xfrm>
            <a:prstGeom prst="rect">
              <a:avLst/>
            </a:prstGeom>
            <a:noFill/>
            <a:ln w="1270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Platby ročních zůstatků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cs-CZ" sz="1200" dirty="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23" name="Šipka doprava 22"/>
            <p:cNvSpPr/>
            <p:nvPr/>
          </p:nvSpPr>
          <p:spPr>
            <a:xfrm rot="16200000">
              <a:off x="1780892" y="2524249"/>
              <a:ext cx="1171447" cy="714256"/>
            </a:xfrm>
            <a:prstGeom prst="rightArrow">
              <a:avLst/>
            </a:prstGeom>
            <a:solidFill>
              <a:srgbClr val="FFFF99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4" name="Textové pole 65"/>
            <p:cNvSpPr txBox="1"/>
            <p:nvPr/>
          </p:nvSpPr>
          <p:spPr>
            <a:xfrm rot="16200000">
              <a:off x="1913067" y="2839544"/>
              <a:ext cx="980440" cy="4029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Souhrnné žádosti 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o platbu</a:t>
              </a:r>
              <a:endPara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Šipka doprava 24"/>
            <p:cNvSpPr/>
            <p:nvPr/>
          </p:nvSpPr>
          <p:spPr>
            <a:xfrm rot="16200000">
              <a:off x="2314095" y="690969"/>
              <a:ext cx="1340052" cy="71374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6" name="Textové pole 4"/>
            <p:cNvSpPr txBox="1"/>
            <p:nvPr/>
          </p:nvSpPr>
          <p:spPr>
            <a:xfrm rot="5400000" flipV="1">
              <a:off x="2526196" y="963222"/>
              <a:ext cx="1005434" cy="3162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Žádosti o platbu 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27" name="Šipka doprava 26"/>
            <p:cNvSpPr/>
            <p:nvPr/>
          </p:nvSpPr>
          <p:spPr>
            <a:xfrm rot="16200000" flipH="1">
              <a:off x="457104" y="2552709"/>
              <a:ext cx="1190582" cy="6763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8" name="Textové pole 4"/>
            <p:cNvSpPr txBox="1"/>
            <p:nvPr/>
          </p:nvSpPr>
          <p:spPr>
            <a:xfrm rot="5400000" flipV="1">
              <a:off x="741572" y="2753462"/>
              <a:ext cx="687070" cy="3162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Refundace 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29" name="Šipka doprava 28"/>
            <p:cNvSpPr/>
            <p:nvPr/>
          </p:nvSpPr>
          <p:spPr>
            <a:xfrm rot="16200000">
              <a:off x="1455078" y="4315122"/>
              <a:ext cx="1287782" cy="713740"/>
            </a:xfrm>
            <a:prstGeom prst="rightArrow">
              <a:avLst/>
            </a:prstGeom>
            <a:solidFill>
              <a:srgbClr val="C591BF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0" name="Textové pole 4"/>
            <p:cNvSpPr txBox="1"/>
            <p:nvPr/>
          </p:nvSpPr>
          <p:spPr>
            <a:xfrm rot="5400000" flipV="1">
              <a:off x="1677965" y="4578010"/>
              <a:ext cx="945515" cy="3162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cs-CZ" sz="800" dirty="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Žádosti o platbu 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31" name="Šipka doprava 30"/>
            <p:cNvSpPr/>
            <p:nvPr/>
          </p:nvSpPr>
          <p:spPr>
            <a:xfrm rot="16200000" flipH="1">
              <a:off x="2146021" y="4335377"/>
              <a:ext cx="1284736" cy="67627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2" name="Textové pole 21"/>
            <p:cNvSpPr txBox="1"/>
            <p:nvPr/>
          </p:nvSpPr>
          <p:spPr>
            <a:xfrm rot="16200000">
              <a:off x="2191254" y="4470265"/>
              <a:ext cx="1210853" cy="3905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Prostředky státního 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rozpočtu</a:t>
              </a:r>
              <a:endParaRPr lang="cs-CZ" sz="1200" dirty="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33" name="Šipka doprava 32"/>
            <p:cNvSpPr/>
            <p:nvPr/>
          </p:nvSpPr>
          <p:spPr>
            <a:xfrm rot="16200000" flipV="1">
              <a:off x="261794" y="3969749"/>
              <a:ext cx="384810" cy="404835"/>
            </a:xfrm>
            <a:prstGeom prst="rightArrow">
              <a:avLst/>
            </a:prstGeom>
            <a:solidFill>
              <a:srgbClr val="C591BF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</a:p>
          </p:txBody>
        </p:sp>
        <p:sp>
          <p:nvSpPr>
            <p:cNvPr id="34" name="Šipka doprava 33"/>
            <p:cNvSpPr/>
            <p:nvPr/>
          </p:nvSpPr>
          <p:spPr>
            <a:xfrm rot="16200000" flipV="1">
              <a:off x="278181" y="4993606"/>
              <a:ext cx="384175" cy="404495"/>
            </a:xfrm>
            <a:prstGeom prst="rightArrow">
              <a:avLst/>
            </a:prstGeom>
            <a:solidFill>
              <a:srgbClr val="C591BF"/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120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35" name="Šipka doprava 34"/>
            <p:cNvSpPr/>
            <p:nvPr/>
          </p:nvSpPr>
          <p:spPr>
            <a:xfrm rot="5400000" flipV="1">
              <a:off x="906062" y="3980683"/>
              <a:ext cx="384175" cy="40449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120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  <p:sp>
          <p:nvSpPr>
            <p:cNvPr id="36" name="Šipka doprava 35"/>
            <p:cNvSpPr/>
            <p:nvPr/>
          </p:nvSpPr>
          <p:spPr>
            <a:xfrm rot="5400000" flipV="1">
              <a:off x="927102" y="4990409"/>
              <a:ext cx="377782" cy="40449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cs-CZ" sz="1200">
                  <a:effectLst/>
                  <a:latin typeface="Arial Unicode MS"/>
                  <a:ea typeface="Times New Roman" panose="02020603050405020304" pitchFamily="18" charset="0"/>
                  <a:cs typeface="Courier New" panose="02070309020205020404" pitchFamily="49" charset="0"/>
                </a:rPr>
                <a:t> </a:t>
              </a:r>
              <a:endParaRPr lang="cs-CZ" sz="1200">
                <a:effectLst/>
                <a:latin typeface="Arial Unicode MS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30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z 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CF81-40B1-461F-ABB1-DF8E3BDEAF2C}" type="slidenum">
              <a:rPr lang="cs-CZ" smtClean="0"/>
              <a:t>5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628650" y="1309988"/>
            <a:ext cx="7886700" cy="4320000"/>
          </a:xfrm>
        </p:spPr>
        <p:txBody>
          <a:bodyPr>
            <a:noAutofit/>
          </a:bodyPr>
          <a:lstStyle/>
          <a:p>
            <a:r>
              <a:rPr lang="cs-CZ" sz="1800" b="1" dirty="0"/>
              <a:t>Předběžné platby  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Výše je stanovena jako procento z celkové alokace OP podle jednotlivých fondů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0,5% v letech 2021 – 2026</a:t>
            </a:r>
          </a:p>
          <a:p>
            <a:r>
              <a:rPr lang="cs-CZ" sz="1800" b="1" dirty="0"/>
              <a:t>Průběžné platby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Na základě žádostí o platby EK proplácí na účet PO vždy 95 % z požadované částky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Zbylých 5 % je tzv. zádržné, které je zúčtováno s EK jednou ročně </a:t>
            </a:r>
          </a:p>
          <a:p>
            <a:r>
              <a:rPr lang="cs-CZ" sz="1800" b="1" dirty="0"/>
              <a:t>Platby ročních zůstatků</a:t>
            </a:r>
          </a:p>
          <a:p>
            <a:r>
              <a:rPr lang="cs-CZ" sz="1800" dirty="0"/>
              <a:t>EK vypočítá částku, kterou má doplatit České republice nebo kterou má ČR naopak vrátit do rozpočtu EU </a:t>
            </a:r>
          </a:p>
          <a:p>
            <a:r>
              <a:rPr lang="cs-CZ" sz="1800" b="1" dirty="0"/>
              <a:t>Platby EK probíhají v EUR</a:t>
            </a:r>
          </a:p>
        </p:txBody>
      </p:sp>
    </p:spTree>
    <p:extLst>
      <p:ext uri="{BB962C8B-B14F-4D97-AF65-F5344CB8AC3E}">
        <p14:creationId xmlns:p14="http://schemas.microsoft.com/office/powerpoint/2010/main" val="133981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6213" lvl="0"/>
            <a:r>
              <a:rPr lang="cs-CZ" dirty="0"/>
              <a:t>Financování operačních programů v ČR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CF81-40B1-461F-ABB1-DF8E3BDEAF2C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1500" dirty="0"/>
              <a:t>Prostředky z rozpočtu EU </a:t>
            </a:r>
            <a:r>
              <a:rPr lang="cs-CZ" sz="1500" b="1" dirty="0"/>
              <a:t>jsou předfinancovány ze SR</a:t>
            </a:r>
          </a:p>
          <a:p>
            <a:r>
              <a:rPr lang="cs-CZ" altLang="cs-CZ" sz="1500" dirty="0"/>
              <a:t>Příjemci obdrží požadované prostředky odpovídající podílu EU spolu s podílem národního spolufinancování ze státního rozpočtu</a:t>
            </a:r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cs-CZ" altLang="cs-CZ" sz="1500" b="1" dirty="0"/>
              <a:t>Platby příjemcům </a:t>
            </a:r>
            <a:r>
              <a:rPr lang="cs-CZ" altLang="cs-CZ" sz="1500" dirty="0"/>
              <a:t>jsou prováděny v CZK formou</a:t>
            </a:r>
            <a:r>
              <a:rPr lang="cs-CZ" sz="1500" b="1" dirty="0"/>
              <a:t>:</a:t>
            </a:r>
          </a:p>
          <a:p>
            <a:r>
              <a:rPr lang="cs-CZ" sz="1500" b="1" dirty="0"/>
              <a:t>Ex-post plateb </a:t>
            </a:r>
            <a:r>
              <a:rPr lang="cs-CZ" sz="1500" dirty="0"/>
              <a:t>-  následné proplacení již vynaložených výdajů</a:t>
            </a:r>
          </a:p>
          <a:p>
            <a:r>
              <a:rPr lang="cs-CZ" sz="1500" b="1" dirty="0"/>
              <a:t>Ex – ante plateb </a:t>
            </a:r>
            <a:r>
              <a:rPr lang="cs-CZ" sz="1500" dirty="0"/>
              <a:t>- poskytnutí prostředků před realizací výdajů na projekt</a:t>
            </a:r>
          </a:p>
          <a:p>
            <a:r>
              <a:rPr lang="cs-CZ" sz="1500" b="1" dirty="0"/>
              <a:t>Kombinovaných plateb </a:t>
            </a:r>
            <a:r>
              <a:rPr lang="cs-CZ" sz="1500" dirty="0"/>
              <a:t>- proplacení jak uhrazených, tak neuhrazených výdajů při splnění daných podmínek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5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6213" lvl="0"/>
            <a:r>
              <a:rPr lang="cs-CZ" dirty="0"/>
              <a:t>Ex-ante platby - specifika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CF81-40B1-461F-ABB1-DF8E3BDEAF2C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80000" lvl="2">
              <a:spcBef>
                <a:spcPts val="750"/>
              </a:spcBef>
            </a:pPr>
            <a:r>
              <a:rPr lang="cs-CZ" sz="2000" dirty="0"/>
              <a:t>pro vybrané fondy (ESF+, ERDF a FST)</a:t>
            </a:r>
          </a:p>
          <a:p>
            <a:pPr marL="1080000" lvl="2">
              <a:spcBef>
                <a:spcPts val="750"/>
              </a:spcBef>
            </a:pPr>
            <a:r>
              <a:rPr lang="cs-CZ" sz="2000" dirty="0"/>
              <a:t>pro vybrané příjemce (školy a výzkumné organizace, subjekty vykonávající veřejně prospěšnou činnost a v případě  ESF+ územně samosprávné celky a jejich příspěvkové organizace)</a:t>
            </a:r>
          </a:p>
          <a:p>
            <a:pPr marL="1080000" lvl="2">
              <a:spcBef>
                <a:spcPts val="750"/>
              </a:spcBef>
            </a:pPr>
            <a:r>
              <a:rPr lang="cs-CZ" sz="2000" dirty="0"/>
              <a:t>podmínky pro poskytnutí: </a:t>
            </a:r>
          </a:p>
          <a:p>
            <a:pPr marL="1371600" lvl="2" indent="-457200">
              <a:spcBef>
                <a:spcPts val="75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2000" dirty="0"/>
              <a:t>první záloha v termínu zahájení realizace</a:t>
            </a:r>
          </a:p>
          <a:p>
            <a:pPr marL="1371600" lvl="2" indent="-457200">
              <a:spcBef>
                <a:spcPts val="75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2000" dirty="0"/>
              <a:t>max. do výše 30% způsobilých výdajů projektu</a:t>
            </a:r>
          </a:p>
          <a:p>
            <a:pPr marL="1371600" lvl="2" indent="-457200">
              <a:spcBef>
                <a:spcPts val="75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2000" dirty="0"/>
              <a:t>do výše 100 % u projektů do 5 mil. CZK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7155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6213" lvl="0"/>
            <a:r>
              <a:rPr lang="cs-CZ" dirty="0"/>
              <a:t>Administrace SŽ a refundace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CF81-40B1-461F-ABB1-DF8E3BDEAF2C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Příjemci obdrží prostředky odpovídající podílu EU spolu s podílem národního spolufinancování ze státního rozpočtu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ŘO vystavuje v monitorovacím systému Souhrnnou žádost (SŽ)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SŽ: souhrn podílů zdroje EU z žádostí o platbu předložených příjemci, jež byly předfinancovány z prostředků státního rozpočtu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ŘO zasílá elektronicky SŽ na PO ve stanovených termínech (zpravidla 1x měsíčně)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kontrola SŽ, opravy případných nedostatků, následuje zamítnutí nebo schválení SŽ (případně vyjmutí nebo zamítnutí dílčích žádostí o platbu),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Refundace prostředků do kapitoly OSS, která zajistila předfinancování projektu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187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6213" lvl="0"/>
            <a:r>
              <a:rPr lang="cs-CZ" dirty="0"/>
              <a:t>Žádosti o platbu do EK a účty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3CF81-40B1-461F-ABB1-DF8E3BDEAF2C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628650" y="1494971"/>
            <a:ext cx="7886700" cy="470262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</a:pPr>
            <a:r>
              <a:rPr lang="cs-CZ" sz="1800" dirty="0"/>
              <a:t>Platební orgán odesílá: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 žádosti o platbu EK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 tzv. „účty“ (vždy za účetní rok od 1. 7. roku n - 1 do 30. 6. n)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postupy definovány </a:t>
            </a:r>
            <a:r>
              <a:rPr lang="cs-CZ" sz="1800" i="1" dirty="0"/>
              <a:t>Metodickým pokynem pro výkon účetní funkce 2021-2027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součástí odesílaných žádostí o platbu jsou výdaje předložené PO prostřednictvím SŽ 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žádosti o platbu maximálně 6x ročně v termínech (do 30. 11., 30. 11., 31. 12., 28. 2., 31. 5. a 31. 7.)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Uzavírání účtů: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PO očistí účty o nezpůsobilé výdaje </a:t>
            </a:r>
            <a:r>
              <a:rPr lang="cs-CZ" sz="1800"/>
              <a:t>(zejména audity </a:t>
            </a:r>
            <a:r>
              <a:rPr lang="cs-CZ" sz="1800" dirty="0"/>
              <a:t>AO a kontroly ŘO)  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PO potvrzuje úplnost, přesnost a věrohodnost účtů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ŘO potvrzuje způsobilost výdajů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AO vydává výrok ohledně výdajů a řídicích a kontrolních systémů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účty za daný účetní rok jsou odesílány do 15. 2. roku n + 1</a:t>
            </a:r>
          </a:p>
          <a:p>
            <a:pPr marL="0" indent="0">
              <a:lnSpc>
                <a:spcPct val="80000"/>
              </a:lnSpc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0489376"/>
      </p:ext>
    </p:extLst>
  </p:cSld>
  <p:clrMapOvr>
    <a:masterClrMapping/>
  </p:clrMapOvr>
</p:sld>
</file>

<file path=ppt/theme/theme1.xml><?xml version="1.0" encoding="utf-8"?>
<a:theme xmlns:a="http://schemas.openxmlformats.org/drawingml/2006/main" name="Úvod">
  <a:themeElements>
    <a:clrScheme name="Vlastní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4472C4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A11E42F0-2824-4932-81EB-0F50F74C2058}"/>
    </a:ext>
  </a:extLst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ávěr">
  <a:themeElements>
    <a:clrScheme name="Vlastní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4472C4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AF631BEF-DAE2-4CC1-9091-AC7C8C5865FD}"/>
    </a:ext>
  </a:extLst>
</a:theme>
</file>

<file path=ppt/theme/theme3.xml><?xml version="1.0" encoding="utf-8"?>
<a:theme xmlns:a="http://schemas.openxmlformats.org/drawingml/2006/main" name="Předělová stránka">
  <a:themeElements>
    <a:clrScheme name="Vlastní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4472C4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B5D275A6-3C6B-4062-AEBE-6D2D693FAC5E}"/>
    </a:ext>
  </a:extLst>
</a:theme>
</file>

<file path=ppt/theme/theme4.xml><?xml version="1.0" encoding="utf-8"?>
<a:theme xmlns:a="http://schemas.openxmlformats.org/drawingml/2006/main" name="Obsah">
  <a:themeElements>
    <a:clrScheme name="Vlastní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4472C4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934FCDFA-667E-4E46-8C73-B42D11DA876B}"/>
    </a:ext>
  </a:extLst>
</a:theme>
</file>

<file path=ppt/theme/theme5.xml><?xml version="1.0" encoding="utf-8"?>
<a:theme xmlns:a="http://schemas.openxmlformats.org/drawingml/2006/main" name="Různé typy stránek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61F5FED8-2C58-4760-872C-9DF552D217B9}"/>
    </a:ext>
  </a:extLst>
</a:theme>
</file>

<file path=ppt/theme/theme6.xml><?xml version="1.0" encoding="utf-8"?>
<a:theme xmlns:a="http://schemas.openxmlformats.org/drawingml/2006/main" name="Dva obrázky s popisky">
  <a:themeElements>
    <a:clrScheme name="Vlastní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4472C4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72542E45-EB3B-41D5-9436-4B10A85F1C3D}"/>
    </a:ext>
  </a:extLst>
</a:theme>
</file>

<file path=ppt/theme/theme7.xml><?xml version="1.0" encoding="utf-8"?>
<a:theme xmlns:a="http://schemas.openxmlformats.org/drawingml/2006/main" name="Tři obrázky s popisky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B2817A0A-70E4-47F4-B97A-6733EB1B799C}"/>
    </a:ext>
  </a:extLst>
</a:theme>
</file>

<file path=ppt/theme/theme8.xml><?xml version="1.0" encoding="utf-8"?>
<a:theme xmlns:a="http://schemas.openxmlformats.org/drawingml/2006/main" name="Speciální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1B7E9"/>
      </a:accent1>
      <a:accent2>
        <a:srgbClr val="2896D3"/>
      </a:accent2>
      <a:accent3>
        <a:srgbClr val="006DA1"/>
      </a:accent3>
      <a:accent4>
        <a:srgbClr val="E94C55"/>
      </a:accent4>
      <a:accent5>
        <a:srgbClr val="006DA1"/>
      </a:accent5>
      <a:accent6>
        <a:srgbClr val="FFFFFF"/>
      </a:accent6>
      <a:hlink>
        <a:srgbClr val="006DA1"/>
      </a:hlink>
      <a:folHlink>
        <a:srgbClr val="E94C55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4-3.potx" id="{B1339E75-FC91-4C5D-A966-9C6ECE83586E}" vid="{A881A011-C833-4C70-AB7F-E039FDF4DD38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F6911759377A489158637EE57A7A06" ma:contentTypeVersion="9" ma:contentTypeDescription="Vytvořit nový dokument" ma:contentTypeScope="" ma:versionID="22dcb395c5bd9ad3a5a6295c34e4f7ad">
  <xsd:schema xmlns:xsd="http://www.w3.org/2001/XMLSchema" xmlns:p="http://schemas.microsoft.com/office/2006/metadata/properties" xmlns:ns2="57c3d9b8-bc72-4856-b35c-920442c0b9a4" xmlns:ns3="http://schemas.microsoft.com/sharepoint/v3/fields" targetNamespace="http://schemas.microsoft.com/office/2006/metadata/properties" ma:root="true" ma:fieldsID="cf99c080062c4bb3b487e0af1ab196dc" ns2:_="" ns3:_="">
    <xsd:import namespace="57c3d9b8-bc72-4856-b35c-920442c0b9a4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ozn_x00e1_mka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7c3d9b8-bc72-4856-b35c-920442c0b9a4" elementFormDefault="qualified">
    <xsd:import namespace="http://schemas.microsoft.com/office/2006/documentManagement/types"/>
    <xsd:element name="pozn_x00e1_mka" ma:index="8" nillable="true" ma:displayName="Poznámka" ma:default="" ma:internalName="pozn_x00e1_mka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11" nillable="true" ma:displayName="Datum vytvoření" ma:default="[today]" ma:description="Datum, k němuž byl tento prostředek vytvořen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 ma:index="9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ozn_x00e1_mka xmlns="57c3d9b8-bc72-4856-b35c-920442c0b9a4" xsi:nil="true"/>
    <_DCDateCreated xmlns="http://schemas.microsoft.com/sharepoint/v3/fields">2020-08-04T12:43:00+00:00</_DCDateCreated>
  </documentManagement>
</p:properties>
</file>

<file path=customXml/itemProps1.xml><?xml version="1.0" encoding="utf-8"?>
<ds:datastoreItem xmlns:ds="http://schemas.openxmlformats.org/officeDocument/2006/customXml" ds:itemID="{B62D2EB9-8EDA-4974-A0C4-51BB913A9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5A9E4B-034D-492F-B9F6-0DA19EBB1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3d9b8-bc72-4856-b35c-920442c0b9a4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1046805-74F9-4144-AEF7-8B45CD6DA081}">
  <ds:schemaRefs>
    <ds:schemaRef ds:uri="http://www.w3.org/XML/1998/namespace"/>
    <ds:schemaRef ds:uri="57c3d9b8-bc72-4856-b35c-920442c0b9a4"/>
    <ds:schemaRef ds:uri="http://purl.org/dc/terms/"/>
    <ds:schemaRef ds:uri="http://purl.org/dc/dcmitype/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4-3</Template>
  <TotalTime>817</TotalTime>
  <Words>1850</Words>
  <Application>Microsoft Office PowerPoint</Application>
  <PresentationFormat>Předvádění na obrazovce (4:3)</PresentationFormat>
  <Paragraphs>430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20</vt:i4>
      </vt:variant>
    </vt:vector>
  </HeadingPairs>
  <TitlesOfParts>
    <vt:vector size="39" baseType="lpstr">
      <vt:lpstr>Arial</vt:lpstr>
      <vt:lpstr>Arial Unicode MS</vt:lpstr>
      <vt:lpstr>AvenirNext LT Pro Bold</vt:lpstr>
      <vt:lpstr>Calibri</vt:lpstr>
      <vt:lpstr>Courier New</vt:lpstr>
      <vt:lpstr>Roboto</vt:lpstr>
      <vt:lpstr>Roboto Light</vt:lpstr>
      <vt:lpstr>Roboto Slab</vt:lpstr>
      <vt:lpstr>Segoe UI</vt:lpstr>
      <vt:lpstr>Times New Roman</vt:lpstr>
      <vt:lpstr>Wingdings</vt:lpstr>
      <vt:lpstr>Úvod</vt:lpstr>
      <vt:lpstr>Závěr</vt:lpstr>
      <vt:lpstr>Předělová stránka</vt:lpstr>
      <vt:lpstr>Obsah</vt:lpstr>
      <vt:lpstr>Různé typy stránek</vt:lpstr>
      <vt:lpstr>Dva obrázky s popisky</vt:lpstr>
      <vt:lpstr>Tři obrázky s popisky</vt:lpstr>
      <vt:lpstr>Speciální</vt:lpstr>
      <vt:lpstr>Prezentace aplikace PowerPoint</vt:lpstr>
      <vt:lpstr>Obsah</vt:lpstr>
      <vt:lpstr>Dokumenty vydané MF</vt:lpstr>
      <vt:lpstr>Finanční toky</vt:lpstr>
      <vt:lpstr>Platby z EK</vt:lpstr>
      <vt:lpstr>Financování operačních programů v ČR</vt:lpstr>
      <vt:lpstr>Ex-ante platby - specifika</vt:lpstr>
      <vt:lpstr>Administrace SŽ a refundace</vt:lpstr>
      <vt:lpstr>Žádosti o platbu do EK a účty</vt:lpstr>
      <vt:lpstr>Prezentace aplikace PowerPoint</vt:lpstr>
      <vt:lpstr>Cíl materiálu</vt:lpstr>
      <vt:lpstr>Míra spolufinancování EU v podmínkách ČR</vt:lpstr>
      <vt:lpstr>Míra spolufinancování EU v podmínkách ČR</vt:lpstr>
      <vt:lpstr>Míra spolufinancování EU v podmínkách ČR</vt:lpstr>
      <vt:lpstr>Zvolený přístup ke stanovení míry spolufinancování příjemce</vt:lpstr>
      <vt:lpstr>Výsledná podoba Pravidel spolufinancování</vt:lpstr>
      <vt:lpstr>Výsledná podoba Pravidel spolufinancování</vt:lpstr>
      <vt:lpstr>Výsledná podoba Pravidel spolufinancování</vt:lpstr>
      <vt:lpstr>Srovnání s programovým obdobím 2014-2020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Jana Ing.</dc:creator>
  <cp:lastModifiedBy>Eva Schönherrová</cp:lastModifiedBy>
  <cp:revision>62</cp:revision>
  <cp:lastPrinted>2020-06-18T13:30:04Z</cp:lastPrinted>
  <dcterms:created xsi:type="dcterms:W3CDTF">2021-04-13T09:04:28Z</dcterms:created>
  <dcterms:modified xsi:type="dcterms:W3CDTF">2021-04-21T07:25:23Z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0x01010067F6911759377A489158637EE57A7A06</vt:lpwstr>
  </property>
</Properties>
</file>