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4"/>
  </p:sldMasterIdLst>
  <p:notesMasterIdLst>
    <p:notesMasterId r:id="rId21"/>
  </p:notesMasterIdLst>
  <p:handoutMasterIdLst>
    <p:handoutMasterId r:id="rId22"/>
  </p:handoutMasterIdLst>
  <p:sldIdLst>
    <p:sldId id="256" r:id="rId5"/>
    <p:sldId id="297" r:id="rId6"/>
    <p:sldId id="347" r:id="rId7"/>
    <p:sldId id="373" r:id="rId8"/>
    <p:sldId id="346" r:id="rId9"/>
    <p:sldId id="361" r:id="rId10"/>
    <p:sldId id="363" r:id="rId11"/>
    <p:sldId id="367" r:id="rId12"/>
    <p:sldId id="364" r:id="rId13"/>
    <p:sldId id="365" r:id="rId14"/>
    <p:sldId id="366" r:id="rId15"/>
    <p:sldId id="368" r:id="rId16"/>
    <p:sldId id="369" r:id="rId17"/>
    <p:sldId id="370" r:id="rId18"/>
    <p:sldId id="371" r:id="rId19"/>
    <p:sldId id="372" r:id="rId20"/>
  </p:sldIdLst>
  <p:sldSz cx="9144000" cy="6858000" type="screen4x3"/>
  <p:notesSz cx="6784975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DE10218-AB43-4F8E-95A9-66BCFFC7E59C}">
          <p14:sldIdLst>
            <p14:sldId id="256"/>
            <p14:sldId id="297"/>
            <p14:sldId id="347"/>
            <p14:sldId id="373"/>
            <p14:sldId id="346"/>
            <p14:sldId id="361"/>
            <p14:sldId id="363"/>
            <p14:sldId id="367"/>
            <p14:sldId id="364"/>
            <p14:sldId id="365"/>
            <p14:sldId id="366"/>
            <p14:sldId id="368"/>
            <p14:sldId id="369"/>
            <p14:sldId id="370"/>
            <p14:sldId id="371"/>
            <p14:sldId id="3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nský Jiří Mgr. (MPSV)" initials="KJM(" lastIdx="1" clrIdx="0">
    <p:extLst>
      <p:ext uri="{19B8F6BF-5375-455C-9EA6-DF929625EA0E}">
        <p15:presenceInfo xmlns:p15="http://schemas.microsoft.com/office/powerpoint/2012/main" userId="S::jiri.kinsky@mpsv.cz::2ad09735-5c72-45a6-8b33-6bf3ca9fd465" providerId="AD"/>
      </p:ext>
    </p:extLst>
  </p:cmAuthor>
  <p:cmAuthor id="2" name="Petr Chuděj" initials="PCh" lastIdx="2" clrIdx="1">
    <p:extLst>
      <p:ext uri="{19B8F6BF-5375-455C-9EA6-DF929625EA0E}">
        <p15:presenceInfo xmlns:p15="http://schemas.microsoft.com/office/powerpoint/2012/main" userId="Petr Chudě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EEF9"/>
    <a:srgbClr val="DB0B29"/>
    <a:srgbClr val="901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89406" autoAdjust="0"/>
  </p:normalViewPr>
  <p:slideViewPr>
    <p:cSldViewPr showGuides="1">
      <p:cViewPr varScale="1">
        <p:scale>
          <a:sx n="77" d="100"/>
          <a:sy n="77" d="100"/>
        </p:scale>
        <p:origin x="1642" y="77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0E9BF-ED71-4EBF-A6D7-00492F9E5E89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1FD92-C0D7-45BA-86C7-F5C2EA756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672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079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135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084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139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72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04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opz-plu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524192" y="2124972"/>
            <a:ext cx="7272000" cy="1224000"/>
          </a:xfrm>
        </p:spPr>
        <p:txBody>
          <a:bodyPr/>
          <a:lstStyle/>
          <a:p>
            <a:r>
              <a:rPr lang="cs-CZ" dirty="0"/>
              <a:t>Operační program zaměstnanost plus 2021 - 2027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475656" y="3861048"/>
            <a:ext cx="7272000" cy="1188072"/>
          </a:xfrm>
        </p:spPr>
        <p:txBody>
          <a:bodyPr/>
          <a:lstStyle/>
          <a:p>
            <a:r>
              <a:rPr lang="cs-CZ" dirty="0"/>
              <a:t>Ing. Helena Petroková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512000" y="4885200"/>
            <a:ext cx="7272000" cy="920064"/>
          </a:xfrm>
        </p:spPr>
        <p:txBody>
          <a:bodyPr/>
          <a:lstStyle/>
          <a:p>
            <a:r>
              <a:rPr lang="cs-CZ" dirty="0"/>
              <a:t>22. 4. 2021</a:t>
            </a: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5013176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D5FB6-428F-47EF-A41D-7960E06C9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Specifický cíl 2.1 aktivní začleňování (3) -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5C2529-5B2F-4DB9-8E88-57E2ED323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196752"/>
            <a:ext cx="8424000" cy="5319248"/>
          </a:xfrm>
        </p:spPr>
        <p:txBody>
          <a:bodyPr/>
          <a:lstStyle/>
          <a:p>
            <a:r>
              <a:rPr lang="cs-CZ" dirty="0"/>
              <a:t>programy prevence rizikových společenských jevů a prevence kriminality; programy pro osoby opouštějící zařízení pro výkon trestu odnětí svobody, pro osoby ve výkonu trestu, probační a resocializační programy</a:t>
            </a:r>
          </a:p>
          <a:p>
            <a:r>
              <a:rPr lang="cs-CZ" dirty="0"/>
              <a:t>programy v oblasti sociálně-právní ochrany dětí, programy podpory transformace systému péče o ohrožené děti </a:t>
            </a:r>
          </a:p>
          <a:p>
            <a:r>
              <a:rPr lang="cs-CZ" dirty="0"/>
              <a:t>programy pro osoby ohrožené závislostmi nebo závislé na návykových látkách a nelátkových závislostech </a:t>
            </a:r>
          </a:p>
          <a:p>
            <a:pPr lvl="0"/>
            <a:r>
              <a:rPr lang="cs-CZ" dirty="0"/>
              <a:t>programy pro osoby s duševním onemocněním</a:t>
            </a:r>
          </a:p>
          <a:p>
            <a:pPr lvl="0"/>
            <a:r>
              <a:rPr lang="cs-CZ" dirty="0"/>
              <a:t>programy na podporu obětí násilí</a:t>
            </a:r>
          </a:p>
          <a:p>
            <a:pPr lvl="0"/>
            <a:r>
              <a:rPr lang="cs-CZ" dirty="0"/>
              <a:t>programy na podporu integrace imigrantů a cizinců;</a:t>
            </a:r>
          </a:p>
          <a:p>
            <a:r>
              <a:rPr lang="cs-CZ" dirty="0"/>
              <a:t>podpora v oblasti sociálního podnikání</a:t>
            </a:r>
          </a:p>
          <a:p>
            <a:pPr lvl="0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941A2C4-A237-47CD-BFC9-7FBDB9022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1518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B2C1E-C5DD-41EF-8D5B-A76B288A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Specifický cíl 2.1 aktivní začleňování (4)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A7623C-56C0-4EB9-B31C-09F94ED42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45473BE-8242-41B3-BC04-6536BBE9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F4546A7-5C19-4ABB-B287-88712F87A7D0}"/>
              </a:ext>
            </a:extLst>
          </p:cNvPr>
          <p:cNvSpPr txBox="1"/>
          <p:nvPr/>
        </p:nvSpPr>
        <p:spPr>
          <a:xfrm>
            <a:off x="233752" y="1340768"/>
            <a:ext cx="8676496" cy="5673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</a:pPr>
            <a:r>
              <a:rPr lang="cs-CZ" sz="2400" dirty="0"/>
              <a:t>V SC 2.1 bude umožněna:</a:t>
            </a:r>
          </a:p>
          <a:p>
            <a:pPr marL="432000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podpora tzv. </a:t>
            </a:r>
            <a:r>
              <a:rPr lang="cs-CZ" sz="2400" b="1" dirty="0"/>
              <a:t>Koordinovaného přístupu k sociálnímu vyloučení</a:t>
            </a:r>
            <a:r>
              <a:rPr lang="cs-CZ" sz="2400" dirty="0"/>
              <a:t> (spolupráce obcí s Agenturou pro sociální začleňování na MMR),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/>
              <a:t>implementace CLLD – </a:t>
            </a:r>
            <a:r>
              <a:rPr lang="cs-CZ" sz="2400" dirty="0"/>
              <a:t>podpora aktivit komunitního, lokálního charakteru (Indikativní alokace: 3 % z celkové alokace OPZ+; zjednodušený model implementace založený na komplexních projektech MAS)</a:t>
            </a:r>
          </a:p>
          <a:p>
            <a:pPr marL="432000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podpora </a:t>
            </a:r>
            <a:r>
              <a:rPr lang="cs-CZ" sz="2400" b="1" dirty="0"/>
              <a:t>projektů v návaznosti na integrované strategie ITI </a:t>
            </a:r>
            <a:r>
              <a:rPr lang="cs-CZ" sz="2400" dirty="0"/>
              <a:t>(Indikativní alokace: 2 % z celkové alokace na SC 2.1)</a:t>
            </a:r>
          </a:p>
          <a:p>
            <a:pPr marL="432000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realizaci relevantních opatření </a:t>
            </a:r>
            <a:r>
              <a:rPr lang="cs-CZ" sz="2400" b="1" dirty="0"/>
              <a:t>ze Strategie romské integrace</a:t>
            </a:r>
            <a:endParaRPr lang="cs-CZ" sz="2400" dirty="0"/>
          </a:p>
          <a:p>
            <a:pPr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23578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2C013A-6E61-4204-BB67-784A3748E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Specifický cíl 2.2 přístup ke službám (1)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3C035B-F6B7-4DCE-A4B7-A86BF0077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Cílové skupiny:</a:t>
            </a:r>
          </a:p>
          <a:p>
            <a:pPr lvl="1"/>
            <a:r>
              <a:rPr lang="cs-CZ" dirty="0"/>
              <a:t>Zadavatelé a poskytovatelé služeb a jejich pracovníci</a:t>
            </a:r>
          </a:p>
          <a:p>
            <a:pPr lvl="1"/>
            <a:r>
              <a:rPr lang="cs-CZ" dirty="0"/>
              <a:t>Osoby sociálně vyloučené či sociálním vyloučením ohrožené</a:t>
            </a:r>
          </a:p>
          <a:p>
            <a:pPr lvl="1"/>
            <a:r>
              <a:rPr lang="cs-CZ" dirty="0"/>
              <a:t>Osoby se ztíženým přístupem ke zdravotní péči z důvodu sociálního vyloučení, ohrožené diskriminací v důsledku nepříznivého zdravotního stavu, apod.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8CBF4B-FB3E-4D7E-9F49-2E59A1234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071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2C013A-6E61-4204-BB67-784A3748E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Specifický cíl 2.2 přístup ke službám (2) -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3C035B-F6B7-4DCE-A4B7-A86BF0077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69000"/>
            <a:ext cx="8712968" cy="5247000"/>
          </a:xfrm>
        </p:spPr>
        <p:txBody>
          <a:bodyPr/>
          <a:lstStyle/>
          <a:p>
            <a:r>
              <a:rPr lang="cs-CZ" dirty="0"/>
              <a:t>Podpora transformace systému a deinstitucionalizace pobytových služeb v případě:</a:t>
            </a:r>
          </a:p>
          <a:p>
            <a:pPr lvl="1"/>
            <a:r>
              <a:rPr lang="cs-CZ" dirty="0"/>
              <a:t>péče o ohrožené děti</a:t>
            </a:r>
          </a:p>
          <a:p>
            <a:pPr lvl="1"/>
            <a:r>
              <a:rPr lang="cs-CZ" dirty="0"/>
              <a:t>sociální služby pro osoby se ZP, starší osoby a osoby s mentálním postižením</a:t>
            </a:r>
          </a:p>
          <a:p>
            <a:pPr lvl="1"/>
            <a:r>
              <a:rPr lang="cs-CZ" dirty="0"/>
              <a:t>psychiatrická péče, služby pro osoby s duševním onemocněním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Aktivity zaměřené na rozvoj služeb, rozvoj nových modelů služeb, přenos dobré praxe, propojování podpory, nástroje mezioborové a meziresortní spolupráce 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Vzdělávání pracovníků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Budování kapacit NNO - </a:t>
            </a:r>
            <a:r>
              <a:rPr lang="cs-CZ" dirty="0"/>
              <a:t>prostřednictvím vzdělávání pracovníků NNO a opatření na zvyšování profesionality, organizačního řízení, plánování, transparentnosti, efektivního fungování, udržitelnosti a vícezdrojového financování NNO</a:t>
            </a:r>
            <a:endParaRPr 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8CBF4B-FB3E-4D7E-9F49-2E59A1234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651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2C013A-6E61-4204-BB67-784A3748E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Specifický cíl 2.2 přístup ke službám (3) -aktivity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3C035B-F6B7-4DCE-A4B7-A86BF0077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49000"/>
            <a:ext cx="8928488" cy="5247000"/>
          </a:xfrm>
        </p:spPr>
        <p:txBody>
          <a:bodyPr/>
          <a:lstStyle/>
          <a:p>
            <a:r>
              <a:rPr lang="cs-CZ" sz="2400" dirty="0"/>
              <a:t>V oblasti zdravotních služeb:</a:t>
            </a:r>
          </a:p>
          <a:p>
            <a:pPr lvl="1"/>
            <a:r>
              <a:rPr lang="cs-CZ" dirty="0"/>
              <a:t>pokračování reformy psychiatrické péče</a:t>
            </a:r>
          </a:p>
          <a:p>
            <a:pPr lvl="1"/>
            <a:r>
              <a:rPr lang="cs-CZ" dirty="0"/>
              <a:t>postgraduálního vzdělávání zdravotnických pracovníků</a:t>
            </a:r>
          </a:p>
          <a:p>
            <a:pPr lvl="1"/>
            <a:r>
              <a:rPr lang="cs-CZ" dirty="0"/>
              <a:t>vzniku a rozvoje služeb na sociálně zdravotním pomezí zejména v oblasti paliativní péče, adiktologie, péče o duševně nemocné, dlouhodobě nemocné, pacienty s demencí a gerontologické pacienty</a:t>
            </a:r>
          </a:p>
          <a:p>
            <a:pPr lvl="1"/>
            <a:r>
              <a:rPr lang="cs-CZ" dirty="0"/>
              <a:t>podpora aktivit směřujících k reformě zdravotní primární péče</a:t>
            </a:r>
          </a:p>
          <a:p>
            <a:pPr lvl="1"/>
            <a:r>
              <a:rPr lang="cs-CZ" dirty="0"/>
              <a:t>podpora nastavení a zvyšování kvality preventivních programů a realizace programů zaměřených na zvyšování zdravotní gramotnosti a motivaci občanů k vlastnímu zdraví zaměřených zejména na určité sociální skupiny obyvatel, a prevenci v oblasti duševního zdraví. Zvyšování kvality a zavádění nových programů časného záchytu nemocí.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8CBF4B-FB3E-4D7E-9F49-2E59A1234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4607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08" y="40080"/>
            <a:ext cx="8856984" cy="1225706"/>
          </a:xfrm>
        </p:spPr>
        <p:txBody>
          <a:bodyPr/>
          <a:lstStyle/>
          <a:p>
            <a:r>
              <a:rPr lang="cs-CZ" dirty="0"/>
              <a:t>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87706"/>
            <a:ext cx="8100448" cy="4705590"/>
          </a:xfrm>
        </p:spPr>
        <p:txBody>
          <a:bodyPr/>
          <a:lstStyle/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  <a:p>
            <a:pPr marL="432000" lvl="2" indent="-432000">
              <a:lnSpc>
                <a:spcPts val="29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Návrh OPZ+ zveřejněn na </a:t>
            </a:r>
            <a:r>
              <a:rPr lang="nl-NL" sz="2400" dirty="0">
                <a:hlinkClick r:id="rId3"/>
              </a:rPr>
              <a:t>OPZ+ 2021-2027 - www.esfcr.cz</a:t>
            </a:r>
            <a:endParaRPr lang="cs-CZ" sz="2400" dirty="0"/>
          </a:p>
          <a:p>
            <a:pPr marL="432000" lvl="2" indent="-432000">
              <a:lnSpc>
                <a:spcPts val="29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Příprava výzev</a:t>
            </a:r>
          </a:p>
          <a:p>
            <a:pPr marL="432000" lvl="2" indent="-432000">
              <a:lnSpc>
                <a:spcPts val="29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Příprava zjednodušených metod financování (ZMV) pro klíčové oblasti intervencí OPZ+:</a:t>
            </a:r>
          </a:p>
          <a:p>
            <a:pPr lvl="1">
              <a:lnSpc>
                <a:spcPts val="2900"/>
              </a:lnSpc>
            </a:pPr>
            <a:r>
              <a:rPr lang="cs-CZ" dirty="0"/>
              <a:t>jednotkové náklady na vybrané druhy sociálních služeb (nově)</a:t>
            </a:r>
          </a:p>
          <a:p>
            <a:pPr lvl="1">
              <a:lnSpc>
                <a:spcPts val="2900"/>
              </a:lnSpc>
            </a:pPr>
            <a:r>
              <a:rPr lang="cs-CZ" dirty="0"/>
              <a:t>max. aplikace 40% paušální sazby v soutěžních výzvách,</a:t>
            </a:r>
          </a:p>
          <a:p>
            <a:pPr lvl="1">
              <a:lnSpc>
                <a:spcPts val="2900"/>
              </a:lnSpc>
            </a:pPr>
            <a:r>
              <a:rPr lang="cs-CZ" dirty="0"/>
              <a:t>případně aplikace nepřímých nákladů</a:t>
            </a:r>
          </a:p>
          <a:p>
            <a:pPr lvl="1">
              <a:lnSpc>
                <a:spcPct val="100000"/>
              </a:lnSpc>
            </a:pPr>
            <a:endParaRPr lang="cs-CZ" dirty="0"/>
          </a:p>
          <a:p>
            <a:pPr marL="342900" lvl="2" indent="-342900">
              <a:spcBef>
                <a:spcPts val="600"/>
              </a:spcBef>
              <a:spcAft>
                <a:spcPts val="600"/>
              </a:spcAft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144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045DAC-4FF9-42D6-9344-196734897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3600" dirty="0"/>
          </a:p>
          <a:p>
            <a:pPr marL="0" indent="0" algn="ctr">
              <a:buNone/>
            </a:pPr>
            <a:endParaRPr lang="cs-CZ" sz="3600" dirty="0"/>
          </a:p>
          <a:p>
            <a:pPr marL="0" indent="0" algn="ctr">
              <a:buNone/>
            </a:pPr>
            <a:r>
              <a:rPr lang="cs-CZ" sz="3600" dirty="0"/>
              <a:t>Děkuji za pozornost</a:t>
            </a:r>
          </a:p>
          <a:p>
            <a:pPr algn="ctr"/>
            <a:endParaRPr lang="cs-CZ" sz="3600" dirty="0"/>
          </a:p>
          <a:p>
            <a:pPr marL="0" indent="0" algn="ctr">
              <a:buNone/>
            </a:pPr>
            <a:r>
              <a:rPr lang="cs-CZ" sz="3600" dirty="0"/>
              <a:t>Dotazy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3F61D33-E4E1-4027-BC77-98C885887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137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272000" cy="1224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3600" dirty="0"/>
              <a:t>Návrh OPZ+, změny oproti OPZ, finanční rámec</a:t>
            </a:r>
          </a:p>
        </p:txBody>
      </p:sp>
    </p:spTree>
    <p:extLst>
      <p:ext uri="{BB962C8B-B14F-4D97-AF65-F5344CB8AC3E}">
        <p14:creationId xmlns:p14="http://schemas.microsoft.com/office/powerpoint/2010/main" val="3378484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9001000" cy="1080000"/>
          </a:xfrm>
        </p:spPr>
        <p:txBody>
          <a:bodyPr/>
          <a:lstStyle/>
          <a:p>
            <a:r>
              <a:rPr lang="cs-CZ" dirty="0"/>
              <a:t>Priority OPZ+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  <p:graphicFrame>
        <p:nvGraphicFramePr>
          <p:cNvPr id="11" name="Tabulka 11">
            <a:extLst>
              <a:ext uri="{FF2B5EF4-FFF2-40B4-BE49-F238E27FC236}">
                <a16:creationId xmlns:a16="http://schemas.microsoft.com/office/drawing/2014/main" id="{925D4059-A494-45A5-9D03-5398723D3E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292007"/>
              </p:ext>
            </p:extLst>
          </p:nvPr>
        </p:nvGraphicFramePr>
        <p:xfrm>
          <a:off x="323528" y="1389274"/>
          <a:ext cx="849694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146411556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16444579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b="1" dirty="0">
                          <a:latin typeface="+mn-lt"/>
                        </a:rPr>
                        <a:t>OPZ+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latin typeface="+mn-lt"/>
                        </a:rPr>
                        <a:t>OPZ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658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>
                          <a:latin typeface="+mn-lt"/>
                        </a:rPr>
                        <a:t>Priorita 1 Budoucnost práce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0" dirty="0">
                          <a:latin typeface="+mn-lt"/>
                        </a:rPr>
                        <a:t>Prioritní osa 1 </a:t>
                      </a:r>
                      <a:r>
                        <a:rPr lang="pl-PL" sz="2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Podpora zaměstnanosti a adaptability pracovní síly </a:t>
                      </a:r>
                      <a:endParaRPr lang="cs-CZ" sz="2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548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>
                          <a:latin typeface="+mn-lt"/>
                        </a:rPr>
                        <a:t>Priorita 2 Sociální začleňování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latin typeface="+mn-lt"/>
                        </a:rPr>
                        <a:t>Prioritní osa 2 Sociální začleňování a boj s chudobou</a:t>
                      </a:r>
                    </a:p>
                    <a:p>
                      <a:endParaRPr lang="cs-CZ" sz="2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783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latin typeface="+mn-lt"/>
                        </a:rPr>
                        <a:t>Priorita 3 Sociální inovace</a:t>
                      </a:r>
                    </a:p>
                    <a:p>
                      <a:endParaRPr lang="cs-CZ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latin typeface="+mn-lt"/>
                        </a:rPr>
                        <a:t>Prioritní osa 3 Sociální inovace a mezinárodní spolupráce</a:t>
                      </a:r>
                    </a:p>
                    <a:p>
                      <a:endParaRPr lang="cs-CZ" sz="2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057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latin typeface="+mn-lt"/>
                        </a:rPr>
                        <a:t>Priorita 4 </a:t>
                      </a:r>
                      <a:r>
                        <a:rPr lang="cs-CZ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Materiální pomoc   nejchudším osobám</a:t>
                      </a:r>
                      <a:endParaRPr lang="cs-CZ" sz="2000" b="1" dirty="0">
                        <a:latin typeface="+mn-lt"/>
                      </a:endParaRPr>
                    </a:p>
                    <a:p>
                      <a:endParaRPr lang="cs-CZ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latin typeface="+mn-lt"/>
                        </a:rPr>
                        <a:t>Prioritní osa 4 Efektivní veřejná správa</a:t>
                      </a:r>
                    </a:p>
                    <a:p>
                      <a:endParaRPr lang="cs-CZ" sz="2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666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>
                          <a:latin typeface="+mn-lt"/>
                        </a:rPr>
                        <a:t>Priorita 5 Technická pomoc</a:t>
                      </a:r>
                    </a:p>
                    <a:p>
                      <a:endParaRPr lang="cs-CZ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>
                          <a:latin typeface="+mn-lt"/>
                        </a:rPr>
                        <a:t>Prioritní osa 5 Technická pomoc</a:t>
                      </a:r>
                    </a:p>
                    <a:p>
                      <a:endParaRPr lang="cs-CZ" sz="2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528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815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505622-1E55-4244-BDBC-FD125A26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rámec OPZ+, porovnání s OPZ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D37A0EA7-07EC-45EF-8468-3808E54528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587958"/>
              </p:ext>
            </p:extLst>
          </p:nvPr>
        </p:nvGraphicFramePr>
        <p:xfrm>
          <a:off x="197755" y="1556792"/>
          <a:ext cx="874849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1824">
                  <a:extLst>
                    <a:ext uri="{9D8B030D-6E8A-4147-A177-3AD203B41FA5}">
                      <a16:colId xmlns:a16="http://schemas.microsoft.com/office/drawing/2014/main" val="1280796739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316169229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735359206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568954996"/>
                    </a:ext>
                  </a:extLst>
                </a:gridCol>
                <a:gridCol w="1224138">
                  <a:extLst>
                    <a:ext uri="{9D8B030D-6E8A-4147-A177-3AD203B41FA5}">
                      <a16:colId xmlns:a16="http://schemas.microsoft.com/office/drawing/2014/main" val="13829027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Priorita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Alokace ESF+ (EUR)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Podíl na OP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Odhadované CZV (Kč)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Změna oproti OPZ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688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/>
                        <a:t>1 Budoucnost práce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719 547 764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0" dirty="0"/>
                        <a:t>49,3 %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24 380 324 329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-39,60%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96513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dirty="0"/>
                        <a:t>2 Soc. začleňování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571 261 464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39,2 %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19 355 962 845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+0,47%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55941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Sociální inovace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36 463 536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2,5 %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997 949 406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-17,69%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49030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Materiální pomoc   nejchudším osobám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72 927 000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2 106 780 000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+210,76%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7353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Technická pomoc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58 341 656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1 976 781 206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-27,11%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377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OPZ+ 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1 458 541 420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48 817 797 816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-28,50%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2322979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AE6ED5E-1E3D-455E-A1CD-7C82C9B92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44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9001000" cy="1080000"/>
          </a:xfrm>
        </p:spPr>
        <p:txBody>
          <a:bodyPr/>
          <a:lstStyle/>
          <a:p>
            <a:r>
              <a:rPr lang="cs-CZ" dirty="0"/>
              <a:t>Finanční rámec OPZ+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32859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/>
              <a:t>Rozdělení alokací na OP vláda schválila dne 1. 3. 2021 (UV č. 233/2021) vč. převodu 10 % alokace ESF+ do FS</a:t>
            </a:r>
          </a:p>
          <a:p>
            <a:pPr marL="0" indent="0">
              <a:lnSpc>
                <a:spcPct val="100000"/>
              </a:lnSpc>
              <a:buNone/>
            </a:pPr>
            <a:endParaRPr lang="cs-CZ" b="1" dirty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b="1" dirty="0"/>
              <a:t>Rozdělení alokace na priority předurčeno pravidly tematické koncentrace ESF+: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Alokace priorit 2 a 3 = 25 % ESF+ v ČR na soc. začleňování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Alokace priority 4 = 3 % ESF+ v ČR na řešení materiální deprivace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Alokace priority 5 = 4 % alokace OP na technickou pomoc (limit z nařízení)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Alokace priority 1 = celá zbývající alokace OPZ+</a:t>
            </a:r>
          </a:p>
          <a:p>
            <a:pPr lvl="1">
              <a:lnSpc>
                <a:spcPct val="100000"/>
              </a:lnSpc>
            </a:pPr>
            <a:endParaRPr lang="cs-CZ" dirty="0"/>
          </a:p>
          <a:p>
            <a:pPr marL="414000" lvl="1" indent="0">
              <a:lnSpc>
                <a:spcPct val="100000"/>
              </a:lnSpc>
              <a:buNone/>
            </a:pPr>
            <a:br>
              <a:rPr lang="cs-CZ" dirty="0"/>
            </a:b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 marL="0" indent="0">
              <a:lnSpc>
                <a:spcPct val="100000"/>
              </a:lnSpc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buNone/>
            </a:pPr>
            <a:endParaRPr lang="cs-CZ" dirty="0"/>
          </a:p>
          <a:p>
            <a:pPr marL="0" indent="0">
              <a:lnSpc>
                <a:spcPct val="100000"/>
              </a:lnSpc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25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08" y="162000"/>
            <a:ext cx="8856984" cy="1225706"/>
          </a:xfrm>
        </p:spPr>
        <p:txBody>
          <a:bodyPr/>
          <a:lstStyle/>
          <a:p>
            <a:r>
              <a:rPr lang="cs-CZ" dirty="0"/>
              <a:t>Další kroky v dopracování OPZ+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3BC4545-5780-4402-A2D2-3F762889A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054575"/>
              </p:ext>
            </p:extLst>
          </p:nvPr>
        </p:nvGraphicFramePr>
        <p:xfrm>
          <a:off x="539552" y="1556792"/>
          <a:ext cx="8100448" cy="444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4346">
                  <a:extLst>
                    <a:ext uri="{9D8B030D-6E8A-4147-A177-3AD203B41FA5}">
                      <a16:colId xmlns:a16="http://schemas.microsoft.com/office/drawing/2014/main" val="3909797527"/>
                    </a:ext>
                  </a:extLst>
                </a:gridCol>
                <a:gridCol w="2506102">
                  <a:extLst>
                    <a:ext uri="{9D8B030D-6E8A-4147-A177-3AD203B41FA5}">
                      <a16:colId xmlns:a16="http://schemas.microsoft.com/office/drawing/2014/main" val="2057305029"/>
                    </a:ext>
                  </a:extLst>
                </a:gridCol>
              </a:tblGrid>
              <a:tr h="45505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>
                          <a:effectLst/>
                        </a:rPr>
                        <a:t>proces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>
                          <a:effectLst/>
                        </a:rPr>
                        <a:t>termín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extLst>
                  <a:ext uri="{0D108BD9-81ED-4DB2-BD59-A6C34878D82A}">
                    <a16:rowId xmlns:a16="http://schemas.microsoft.com/office/drawing/2014/main" val="1621221475"/>
                  </a:ext>
                </a:extLst>
              </a:tr>
              <a:tr h="47090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Předložení EK k předběžnému posouzení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do 17. 3. 2021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extLst>
                  <a:ext uri="{0D108BD9-81ED-4DB2-BD59-A6C34878D82A}">
                    <a16:rowId xmlns:a16="http://schemas.microsoft.com/office/drawing/2014/main" val="2951650726"/>
                  </a:ext>
                </a:extLst>
              </a:tr>
              <a:tr h="52162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>
                          <a:effectLst/>
                        </a:rPr>
                        <a:t>Připomínkování návrhu OPZ+ v rámci platformy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>
                          <a:effectLst/>
                        </a:rPr>
                        <a:t>do 26. 3. 2021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extLst>
                  <a:ext uri="{0D108BD9-81ED-4DB2-BD59-A6C34878D82A}">
                    <a16:rowId xmlns:a16="http://schemas.microsoft.com/office/drawing/2014/main" val="4100506583"/>
                  </a:ext>
                </a:extLst>
              </a:tr>
              <a:tr h="52162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>
                          <a:effectLst/>
                        </a:rPr>
                        <a:t>Vnitřní připomínkové řízení k návrhu OPZ+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>
                          <a:effectLst/>
                        </a:rPr>
                        <a:t>2.Q 2021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extLst>
                  <a:ext uri="{0D108BD9-81ED-4DB2-BD59-A6C34878D82A}">
                    <a16:rowId xmlns:a16="http://schemas.microsoft.com/office/drawing/2014/main" val="3034382839"/>
                  </a:ext>
                </a:extLst>
              </a:tr>
              <a:tr h="48289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>
                          <a:effectLst/>
                        </a:rPr>
                        <a:t>Vnější připomínkové řízení k návrhu OPZ+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3.Q 2021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extLst>
                  <a:ext uri="{0D108BD9-81ED-4DB2-BD59-A6C34878D82A}">
                    <a16:rowId xmlns:a16="http://schemas.microsoft.com/office/drawing/2014/main" val="620452842"/>
                  </a:ext>
                </a:extLst>
              </a:tr>
              <a:tr h="52162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>
                          <a:effectLst/>
                        </a:rPr>
                        <a:t>Předložení OPZ+ vládě ČR ke schválení 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do 15. 9. 2021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extLst>
                  <a:ext uri="{0D108BD9-81ED-4DB2-BD59-A6C34878D82A}">
                    <a16:rowId xmlns:a16="http://schemas.microsoft.com/office/drawing/2014/main" val="4288382390"/>
                  </a:ext>
                </a:extLst>
              </a:tr>
              <a:tr h="49583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>
                          <a:effectLst/>
                        </a:rPr>
                        <a:t>Oficiální předložení OPZ+ EK (SFC)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>
                          <a:effectLst/>
                        </a:rPr>
                        <a:t>po schválení vládou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extLst>
                  <a:ext uri="{0D108BD9-81ED-4DB2-BD59-A6C34878D82A}">
                    <a16:rowId xmlns:a16="http://schemas.microsoft.com/office/drawing/2014/main" val="921088007"/>
                  </a:ext>
                </a:extLst>
              </a:tr>
              <a:tr h="52162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>
                          <a:effectLst/>
                        </a:rPr>
                        <a:t>Schválení OPZ+ ze strany EK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>
                          <a:effectLst/>
                        </a:rPr>
                        <a:t>1.Q 2022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extLst>
                  <a:ext uri="{0D108BD9-81ED-4DB2-BD59-A6C34878D82A}">
                    <a16:rowId xmlns:a16="http://schemas.microsoft.com/office/drawing/2014/main" val="3893770173"/>
                  </a:ext>
                </a:extLst>
              </a:tr>
              <a:tr h="45505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Vyhlášení prvních výzev v OPZ+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2000" kern="1200" dirty="0">
                          <a:effectLst/>
                        </a:rPr>
                        <a:t>2./3. Q 2022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353" marR="84353" marT="42177" marB="42177"/>
                </a:tc>
                <a:extLst>
                  <a:ext uri="{0D108BD9-81ED-4DB2-BD59-A6C34878D82A}">
                    <a16:rowId xmlns:a16="http://schemas.microsoft.com/office/drawing/2014/main" val="1668706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072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272000" cy="158417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3600" dirty="0"/>
              <a:t>Podporované oblasti priorita 2 sociální začleňování OPZ+</a:t>
            </a:r>
          </a:p>
        </p:txBody>
      </p:sp>
    </p:spTree>
    <p:extLst>
      <p:ext uri="{BB962C8B-B14F-4D97-AF65-F5344CB8AC3E}">
        <p14:creationId xmlns:p14="http://schemas.microsoft.com/office/powerpoint/2010/main" val="463772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D5FB6-428F-47EF-A41D-7960E06C9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Specifický cíl 2.1 aktivní začleňování (1)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5C2529-5B2F-4DB9-8E88-57E2ED323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32776"/>
            <a:ext cx="9000496" cy="528322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Cílová skupina: osoby sociálně vyloučené a sociálním vyloučením ohrožené, konkrétně osoby: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se zdravotním postižením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s duševním onemocněním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s poruchami autistického spektra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žijící v sociálně vyloučených lokalitách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pečující o malé děti či osobu blízkou, rodiny s dětmi v nepříznivé sociální situaci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do 18 let věku se speciálními vzdělávacími potřebami, děti a mladiství ohrožení umístěním do institucionální péče nebo v ní již umístěné, vyrůstající v náhradní rodinné péči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dlouhodobě či opakovaně nezaměstnané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ohrožené předlužeností a závislostmi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v nebo po výkonu trestu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oběti trestné činnosti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žijící v oblastech se ztíženým přístupem ke zdravotní péči, ohrožené zdravotními riziky (např. nezdravým životním stylem) s horším přístupem ke zdravotní péči z důvodu sociálního vyloučení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žijící v nevyhovujícím či nejistém ubytování, osoby bez přístřeší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senioři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národností menšiny, zejména Romové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imigranti, cizinci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941A2C4-A237-47CD-BFC9-7FBDB9022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837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D5FB6-428F-47EF-A41D-7960E06C9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Specifický cíl 2.1 aktivní začleňování (2) -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5C2529-5B2F-4DB9-8E88-57E2ED323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000" y="1394776"/>
            <a:ext cx="8586000" cy="5463224"/>
          </a:xfrm>
        </p:spPr>
        <p:txBody>
          <a:bodyPr/>
          <a:lstStyle/>
          <a:p>
            <a:pPr>
              <a:lnSpc>
                <a:spcPts val="2400"/>
              </a:lnSpc>
            </a:pPr>
            <a:r>
              <a:rPr lang="cs-CZ" dirty="0"/>
              <a:t>sociální služby, služby pro rodiny a děti a služby na sociálně zdravotním pomezí; podpora služeb poskytovaných terénní a ambulantní formou, podpora služeb komunitního charakteru</a:t>
            </a:r>
          </a:p>
          <a:p>
            <a:pPr>
              <a:lnSpc>
                <a:spcPts val="2400"/>
              </a:lnSpc>
            </a:pPr>
            <a:r>
              <a:rPr lang="cs-CZ" dirty="0"/>
              <a:t>neformální a sdílená péče</a:t>
            </a:r>
          </a:p>
          <a:p>
            <a:pPr>
              <a:lnSpc>
                <a:spcPts val="2400"/>
              </a:lnSpc>
            </a:pPr>
            <a:r>
              <a:rPr lang="cs-CZ" dirty="0"/>
              <a:t>podpora výkonu a rozvoje sociální práce, komunitní sociální práce </a:t>
            </a:r>
          </a:p>
          <a:p>
            <a:pPr>
              <a:lnSpc>
                <a:spcPts val="2400"/>
              </a:lnSpc>
            </a:pPr>
            <a:r>
              <a:rPr lang="cs-CZ" dirty="0"/>
              <a:t>sociální bydlení</a:t>
            </a:r>
          </a:p>
          <a:p>
            <a:pPr>
              <a:lnSpc>
                <a:spcPts val="2400"/>
              </a:lnSpc>
            </a:pPr>
            <a:r>
              <a:rPr lang="cs-CZ" dirty="0"/>
              <a:t>programy prevence a řešení zadluženosti a předluženosti jednotlivců a domácností, finanční gramotnost</a:t>
            </a:r>
          </a:p>
          <a:p>
            <a:pPr>
              <a:lnSpc>
                <a:spcPts val="2400"/>
              </a:lnSpc>
            </a:pPr>
            <a:r>
              <a:rPr lang="cs-CZ" dirty="0"/>
              <a:t>aktivizační, asistenční a motivační programy na podporu rodičovských kompetencí, získávání základních sociálních a profesních dovedností, digitální gramotnosti</a:t>
            </a:r>
          </a:p>
          <a:p>
            <a:pPr>
              <a:lnSpc>
                <a:spcPts val="2400"/>
              </a:lnSpc>
            </a:pPr>
            <a:r>
              <a:rPr lang="cs-CZ" dirty="0"/>
              <a:t>aktivity přispívající k boji s diskriminací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941A2C4-A237-47CD-BFC9-7FBDB9022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974683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dfed548f-0517-4d39-90e3-3947398480c0">W:\PRACOVNÍ_SKUPINY\NSK\8.jednání 14122017\Prezentace ŘO OPZ plenum NSK.pptx</AC_OriginalFileNam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FCF9BCABF3854AAB137087829D63AA" ma:contentTypeVersion="7" ma:contentTypeDescription="Vytvoří nový dokument" ma:contentTypeScope="" ma:versionID="f6f03f5b008ce72686bbcf691a7be2e8">
  <xsd:schema xmlns:xsd="http://www.w3.org/2001/XMLSchema" xmlns:xs="http://www.w3.org/2001/XMLSchema" xmlns:p="http://schemas.microsoft.com/office/2006/metadata/properties" xmlns:ns2="dfed548f-0517-4d39-90e3-3947398480c0" targetNamespace="http://schemas.microsoft.com/office/2006/metadata/properties" ma:root="true" ma:fieldsID="a9a9eb159e242e6dec8d2b5b6c497589" ns2:_="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d548f-0517-4d39-90e3-3947398480c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3FF210-437B-4A8D-A0B2-F5400DB76B50}">
  <ds:schemaRefs>
    <ds:schemaRef ds:uri="dfed548f-0517-4d39-90e3-3947398480c0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8F26F52-3848-48A2-A53A-65AD53C078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62F33E-C6D3-4A4A-9FE2-5077AF9052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9650</TotalTime>
  <Words>1186</Words>
  <Application>Microsoft Office PowerPoint</Application>
  <PresentationFormat>Předvádění na obrazovce (4:3)</PresentationFormat>
  <Paragraphs>182</Paragraphs>
  <Slides>16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Wingdings 3</vt:lpstr>
      <vt:lpstr>prezentace</vt:lpstr>
      <vt:lpstr>Operační program zaměstnanost plus 2021 - 2027</vt:lpstr>
      <vt:lpstr>Návrh OPZ+, změny oproti OPZ, finanční rámec</vt:lpstr>
      <vt:lpstr>Priority OPZ+</vt:lpstr>
      <vt:lpstr>Finanční rámec OPZ+, porovnání s OPZ</vt:lpstr>
      <vt:lpstr>Finanční rámec OPZ+</vt:lpstr>
      <vt:lpstr>Další kroky v dopracování OPZ+ </vt:lpstr>
      <vt:lpstr>Podporované oblasti priorita 2 sociální začleňování OPZ+</vt:lpstr>
      <vt:lpstr>Specifický cíl 2.1 aktivní začleňování (1)</vt:lpstr>
      <vt:lpstr>Specifický cíl 2.1 aktivní začleňování (2) - aktivity</vt:lpstr>
      <vt:lpstr>Specifický cíl 2.1 aktivní začleňování (3) - aktivity</vt:lpstr>
      <vt:lpstr>Specifický cíl 2.1 aktivní začleňování (4)</vt:lpstr>
      <vt:lpstr>Specifický cíl 2.2 přístup ke službám (1)</vt:lpstr>
      <vt:lpstr>Specifický cíl 2.2 přístup ke službám (2) - aktivity</vt:lpstr>
      <vt:lpstr>Specifický cíl 2.2 přístup ke službám (3) -aktivity</vt:lpstr>
      <vt:lpstr>další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Šafránková Erika (MPSV-HK)</dc:creator>
  <cp:lastModifiedBy>Eva Schönherrová</cp:lastModifiedBy>
  <cp:revision>673</cp:revision>
  <cp:lastPrinted>2017-10-17T12:39:20Z</cp:lastPrinted>
  <dcterms:created xsi:type="dcterms:W3CDTF">2015-02-20T08:23:15Z</dcterms:created>
  <dcterms:modified xsi:type="dcterms:W3CDTF">2021-04-21T11:52:21Z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0x010100A2FCF9BCABF3854AAB137087829D63AA</vt:lpwstr>
  </property>
</Properties>
</file>