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256" r:id="rId2"/>
    <p:sldId id="272" r:id="rId3"/>
    <p:sldId id="274" r:id="rId4"/>
    <p:sldId id="276" r:id="rId5"/>
    <p:sldId id="278" r:id="rId6"/>
    <p:sldId id="280" r:id="rId7"/>
    <p:sldId id="284" r:id="rId8"/>
    <p:sldId id="285" r:id="rId9"/>
    <p:sldId id="579" r:id="rId10"/>
    <p:sldId id="580" r:id="rId11"/>
    <p:sldId id="578" r:id="rId12"/>
    <p:sldId id="581" r:id="rId13"/>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DB33"/>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354" autoAdjust="0"/>
  </p:normalViewPr>
  <p:slideViewPr>
    <p:cSldViewPr snapToGrid="0" showGuides="1">
      <p:cViewPr varScale="1">
        <p:scale>
          <a:sx n="44" d="100"/>
          <a:sy n="44" d="100"/>
        </p:scale>
        <p:origin x="480" y="58"/>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451BA-AFBD-448A-9699-697E490D04C5}"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cs-CZ"/>
        </a:p>
      </dgm:t>
    </dgm:pt>
    <dgm:pt modelId="{4A724F6E-0EFC-4DD2-9B41-82F7C71F1336}">
      <dgm:prSet phldrT="[Text]"/>
      <dgm:spPr/>
      <dgm:t>
        <a:bodyPr/>
        <a:lstStyle/>
        <a:p>
          <a:r>
            <a:rPr lang="cs-CZ" b="1" dirty="0"/>
            <a:t>Varianta rozpočtu s vyčíslením všech potřeb Strategického plánu</a:t>
          </a:r>
        </a:p>
      </dgm:t>
    </dgm:pt>
    <dgm:pt modelId="{4991706F-1302-4145-A2B2-17DDF20F8CBA}" type="parTrans" cxnId="{A0EB1164-9F58-4599-8099-5EACC52B3F82}">
      <dgm:prSet/>
      <dgm:spPr/>
      <dgm:t>
        <a:bodyPr/>
        <a:lstStyle/>
        <a:p>
          <a:endParaRPr lang="cs-CZ"/>
        </a:p>
      </dgm:t>
    </dgm:pt>
    <dgm:pt modelId="{CF7EE354-CD20-4E29-BE46-56C9B00A618C}" type="sibTrans" cxnId="{A0EB1164-9F58-4599-8099-5EACC52B3F82}">
      <dgm:prSet/>
      <dgm:spPr/>
      <dgm:t>
        <a:bodyPr/>
        <a:lstStyle/>
        <a:p>
          <a:endParaRPr lang="cs-CZ"/>
        </a:p>
      </dgm:t>
    </dgm:pt>
    <dgm:pt modelId="{8517C8C7-8C15-4ADE-B9B5-E6EE43CCB2CF}">
      <dgm:prSet phldrT="[Text]"/>
      <dgm:spPr/>
      <dgm:t>
        <a:bodyPr/>
        <a:lstStyle/>
        <a:p>
          <a:r>
            <a:rPr lang="cs-CZ" b="1" dirty="0"/>
            <a:t>I. Pilíř </a:t>
          </a:r>
        </a:p>
      </dgm:t>
    </dgm:pt>
    <dgm:pt modelId="{EF3FB546-3879-4E21-A648-F95E20750FAB}" type="parTrans" cxnId="{682F025F-56EF-4499-9333-5C0FEA3A7C32}">
      <dgm:prSet/>
      <dgm:spPr/>
      <dgm:t>
        <a:bodyPr/>
        <a:lstStyle/>
        <a:p>
          <a:endParaRPr lang="cs-CZ"/>
        </a:p>
      </dgm:t>
    </dgm:pt>
    <dgm:pt modelId="{70B1C3ED-0328-4AAF-95AF-9B1C02B5FD3C}" type="sibTrans" cxnId="{682F025F-56EF-4499-9333-5C0FEA3A7C32}">
      <dgm:prSet/>
      <dgm:spPr/>
      <dgm:t>
        <a:bodyPr/>
        <a:lstStyle/>
        <a:p>
          <a:endParaRPr lang="cs-CZ"/>
        </a:p>
      </dgm:t>
    </dgm:pt>
    <dgm:pt modelId="{07AF4F68-712B-47D5-B41C-1D920A26F872}">
      <dgm:prSet phldrT="[Text]"/>
      <dgm:spPr/>
      <dgm:t>
        <a:bodyPr/>
        <a:lstStyle/>
        <a:p>
          <a:r>
            <a:rPr lang="cs-CZ" b="1" dirty="0"/>
            <a:t>II. Pilíř</a:t>
          </a:r>
        </a:p>
      </dgm:t>
    </dgm:pt>
    <dgm:pt modelId="{BF6BE321-0D37-4C81-A3E4-6D297EE7D6CD}" type="parTrans" cxnId="{FEAD7CE1-2C01-45B7-A91F-45C329A31350}">
      <dgm:prSet/>
      <dgm:spPr/>
      <dgm:t>
        <a:bodyPr/>
        <a:lstStyle/>
        <a:p>
          <a:endParaRPr lang="cs-CZ"/>
        </a:p>
      </dgm:t>
    </dgm:pt>
    <dgm:pt modelId="{1732EC48-E3FC-41C9-9AD3-8C7F15FC2817}" type="sibTrans" cxnId="{FEAD7CE1-2C01-45B7-A91F-45C329A31350}">
      <dgm:prSet/>
      <dgm:spPr/>
      <dgm:t>
        <a:bodyPr/>
        <a:lstStyle/>
        <a:p>
          <a:endParaRPr lang="cs-CZ"/>
        </a:p>
      </dgm:t>
    </dgm:pt>
    <dgm:pt modelId="{1E03D92F-2F79-4CB5-825B-BEC3D2F42873}">
      <dgm:prSet custT="1"/>
      <dgm:spPr/>
      <dgm:t>
        <a:bodyPr/>
        <a:lstStyle/>
        <a:p>
          <a:r>
            <a:rPr lang="cs-CZ" sz="4000" b="0" dirty="0"/>
            <a:t>Přímé platby</a:t>
          </a:r>
          <a:br>
            <a:rPr lang="cs-CZ" sz="4000" b="0" dirty="0"/>
          </a:br>
          <a:r>
            <a:rPr lang="cs-CZ" sz="4000" b="0" dirty="0"/>
            <a:t> </a:t>
          </a:r>
          <a:br>
            <a:rPr lang="cs-CZ" sz="4000" b="0" dirty="0"/>
          </a:br>
          <a:r>
            <a:rPr lang="cs-CZ" sz="4000" b="0" i="0" dirty="0"/>
            <a:t>€ </a:t>
          </a:r>
          <a:r>
            <a:rPr lang="cs-CZ" sz="4000" b="0" dirty="0"/>
            <a:t>4,27 mld. </a:t>
          </a:r>
        </a:p>
      </dgm:t>
    </dgm:pt>
    <dgm:pt modelId="{C7265236-9FAC-4860-899A-7DA1413D7B48}" type="parTrans" cxnId="{78E438C2-3CDB-436C-8D88-CB530C462293}">
      <dgm:prSet/>
      <dgm:spPr/>
      <dgm:t>
        <a:bodyPr/>
        <a:lstStyle/>
        <a:p>
          <a:endParaRPr lang="cs-CZ"/>
        </a:p>
      </dgm:t>
    </dgm:pt>
    <dgm:pt modelId="{915DD464-A43B-4304-AEE1-81196E235D49}" type="sibTrans" cxnId="{78E438C2-3CDB-436C-8D88-CB530C462293}">
      <dgm:prSet/>
      <dgm:spPr/>
      <dgm:t>
        <a:bodyPr/>
        <a:lstStyle/>
        <a:p>
          <a:endParaRPr lang="cs-CZ"/>
        </a:p>
      </dgm:t>
    </dgm:pt>
    <dgm:pt modelId="{3FFEA18F-D1D3-4BD5-A800-443B3AEABCA9}">
      <dgm:prSet/>
      <dgm:spPr/>
      <dgm:t>
        <a:bodyPr/>
        <a:lstStyle/>
        <a:p>
          <a:r>
            <a:rPr lang="cs-CZ" b="0" dirty="0"/>
            <a:t>Sektorové </a:t>
          </a:r>
        </a:p>
        <a:p>
          <a:r>
            <a:rPr lang="cs-CZ" b="0" dirty="0"/>
            <a:t>intervence </a:t>
          </a:r>
        </a:p>
        <a:p>
          <a:r>
            <a:rPr lang="cs-CZ" dirty="0"/>
            <a:t> </a:t>
          </a:r>
          <a:r>
            <a:rPr lang="cs-CZ" b="0" i="0" dirty="0"/>
            <a:t>€ </a:t>
          </a:r>
          <a:r>
            <a:rPr lang="cs-CZ" dirty="0"/>
            <a:t>86,57 mil.</a:t>
          </a:r>
        </a:p>
      </dgm:t>
    </dgm:pt>
    <dgm:pt modelId="{CAAD07E6-1DA8-48E7-AEA0-E54F4FE5736D}" type="parTrans" cxnId="{3934B529-BAFA-4886-B47A-FB584BA83142}">
      <dgm:prSet/>
      <dgm:spPr/>
      <dgm:t>
        <a:bodyPr/>
        <a:lstStyle/>
        <a:p>
          <a:endParaRPr lang="cs-CZ"/>
        </a:p>
      </dgm:t>
    </dgm:pt>
    <dgm:pt modelId="{2ABD540B-3733-4F11-996D-F55F321EAAF1}" type="sibTrans" cxnId="{3934B529-BAFA-4886-B47A-FB584BA83142}">
      <dgm:prSet/>
      <dgm:spPr/>
      <dgm:t>
        <a:bodyPr/>
        <a:lstStyle/>
        <a:p>
          <a:endParaRPr lang="cs-CZ"/>
        </a:p>
      </dgm:t>
    </dgm:pt>
    <dgm:pt modelId="{D4A14438-D2E2-47CB-B3E2-FBAF91D6AB43}">
      <dgm:prSet custT="1"/>
      <dgm:spPr/>
      <dgm:t>
        <a:bodyPr/>
        <a:lstStyle/>
        <a:p>
          <a:r>
            <a:rPr lang="cs-CZ" sz="4000" dirty="0"/>
            <a:t>Rozvoj venkova</a:t>
          </a:r>
          <a:br>
            <a:rPr lang="cs-CZ" sz="4000" dirty="0"/>
          </a:br>
          <a:endParaRPr lang="cs-CZ" sz="4000" dirty="0"/>
        </a:p>
        <a:p>
          <a:r>
            <a:rPr lang="cs-CZ" sz="4000" b="0" i="0" dirty="0"/>
            <a:t>€ </a:t>
          </a:r>
          <a:r>
            <a:rPr lang="cs-CZ" sz="4000" dirty="0"/>
            <a:t>3,9 mld.</a:t>
          </a:r>
        </a:p>
      </dgm:t>
    </dgm:pt>
    <dgm:pt modelId="{F8C774DB-8A3F-422E-A85E-B4B851ECFDDC}" type="parTrans" cxnId="{285543E8-F260-47B6-955B-1663583AC942}">
      <dgm:prSet/>
      <dgm:spPr/>
      <dgm:t>
        <a:bodyPr/>
        <a:lstStyle/>
        <a:p>
          <a:endParaRPr lang="cs-CZ"/>
        </a:p>
      </dgm:t>
    </dgm:pt>
    <dgm:pt modelId="{7FB401BA-0A6B-4AD4-A020-BF790C9BC32A}" type="sibTrans" cxnId="{285543E8-F260-47B6-955B-1663583AC942}">
      <dgm:prSet/>
      <dgm:spPr/>
      <dgm:t>
        <a:bodyPr/>
        <a:lstStyle/>
        <a:p>
          <a:endParaRPr lang="cs-CZ"/>
        </a:p>
      </dgm:t>
    </dgm:pt>
    <dgm:pt modelId="{E4DC3A14-FCEA-4C1B-A650-64BE201C29F6}" type="pres">
      <dgm:prSet presAssocID="{539451BA-AFBD-448A-9699-697E490D04C5}" presName="mainComposite" presStyleCnt="0">
        <dgm:presLayoutVars>
          <dgm:chPref val="1"/>
          <dgm:dir/>
          <dgm:animOne val="branch"/>
          <dgm:animLvl val="lvl"/>
          <dgm:resizeHandles val="exact"/>
        </dgm:presLayoutVars>
      </dgm:prSet>
      <dgm:spPr/>
    </dgm:pt>
    <dgm:pt modelId="{6A64B83E-363F-458D-AAF4-4AABA2B26652}" type="pres">
      <dgm:prSet presAssocID="{539451BA-AFBD-448A-9699-697E490D04C5}" presName="hierFlow" presStyleCnt="0"/>
      <dgm:spPr/>
    </dgm:pt>
    <dgm:pt modelId="{490C981E-D271-4DB6-9BF4-F902323B9BC9}" type="pres">
      <dgm:prSet presAssocID="{539451BA-AFBD-448A-9699-697E490D04C5}" presName="hierChild1" presStyleCnt="0">
        <dgm:presLayoutVars>
          <dgm:chPref val="1"/>
          <dgm:animOne val="branch"/>
          <dgm:animLvl val="lvl"/>
        </dgm:presLayoutVars>
      </dgm:prSet>
      <dgm:spPr/>
    </dgm:pt>
    <dgm:pt modelId="{086DFFC7-4247-434D-937B-EB70D2FF061A}" type="pres">
      <dgm:prSet presAssocID="{4A724F6E-0EFC-4DD2-9B41-82F7C71F1336}" presName="Name14" presStyleCnt="0"/>
      <dgm:spPr/>
    </dgm:pt>
    <dgm:pt modelId="{AD637EED-C369-474E-BF6F-DE90DBA9D82C}" type="pres">
      <dgm:prSet presAssocID="{4A724F6E-0EFC-4DD2-9B41-82F7C71F1336}" presName="level1Shape" presStyleLbl="node0" presStyleIdx="0" presStyleCnt="1" custScaleX="526883" custScaleY="50837">
        <dgm:presLayoutVars>
          <dgm:chPref val="3"/>
        </dgm:presLayoutVars>
      </dgm:prSet>
      <dgm:spPr/>
    </dgm:pt>
    <dgm:pt modelId="{D0F33F7E-CD29-4AD7-9CF6-731233DC83C4}" type="pres">
      <dgm:prSet presAssocID="{4A724F6E-0EFC-4DD2-9B41-82F7C71F1336}" presName="hierChild2" presStyleCnt="0"/>
      <dgm:spPr/>
    </dgm:pt>
    <dgm:pt modelId="{EEE4FEA7-8AE2-4186-A72B-487BF233301D}" type="pres">
      <dgm:prSet presAssocID="{EF3FB546-3879-4E21-A648-F95E20750FAB}" presName="Name19" presStyleLbl="parChTrans1D2" presStyleIdx="0" presStyleCnt="2"/>
      <dgm:spPr/>
    </dgm:pt>
    <dgm:pt modelId="{68F85C1E-6EC9-41C3-A7F5-C2C8B9554B53}" type="pres">
      <dgm:prSet presAssocID="{8517C8C7-8C15-4ADE-B9B5-E6EE43CCB2CF}" presName="Name21" presStyleCnt="0"/>
      <dgm:spPr/>
    </dgm:pt>
    <dgm:pt modelId="{740F307E-F86C-46B4-87E6-A2B3E520E335}" type="pres">
      <dgm:prSet presAssocID="{8517C8C7-8C15-4ADE-B9B5-E6EE43CCB2CF}" presName="level2Shape" presStyleLbl="node2" presStyleIdx="0" presStyleCnt="2" custScaleX="242082" custScaleY="43575" custLinFactNeighborX="519" custLinFactNeighborY="5837"/>
      <dgm:spPr/>
    </dgm:pt>
    <dgm:pt modelId="{94F7B5DA-CA04-41CC-A188-9466072AAD30}" type="pres">
      <dgm:prSet presAssocID="{8517C8C7-8C15-4ADE-B9B5-E6EE43CCB2CF}" presName="hierChild3" presStyleCnt="0"/>
      <dgm:spPr/>
    </dgm:pt>
    <dgm:pt modelId="{753CD9C6-E8AC-496B-AC58-9110C516C843}" type="pres">
      <dgm:prSet presAssocID="{C7265236-9FAC-4860-899A-7DA1413D7B48}" presName="Name19" presStyleLbl="parChTrans1D3" presStyleIdx="0" presStyleCnt="3"/>
      <dgm:spPr/>
    </dgm:pt>
    <dgm:pt modelId="{AA463E6A-1068-4C39-B8E5-D1A43E1823B6}" type="pres">
      <dgm:prSet presAssocID="{1E03D92F-2F79-4CB5-825B-BEC3D2F42873}" presName="Name21" presStyleCnt="0"/>
      <dgm:spPr/>
    </dgm:pt>
    <dgm:pt modelId="{3632F6C7-44BB-450C-BE07-3B6345CE28A6}" type="pres">
      <dgm:prSet presAssocID="{1E03D92F-2F79-4CB5-825B-BEC3D2F42873}" presName="level2Shape" presStyleLbl="node3" presStyleIdx="0" presStyleCnt="3" custScaleX="123240" custScaleY="97080"/>
      <dgm:spPr/>
    </dgm:pt>
    <dgm:pt modelId="{9FFFBE94-7874-4B7E-AD5F-F36FB749F0B8}" type="pres">
      <dgm:prSet presAssocID="{1E03D92F-2F79-4CB5-825B-BEC3D2F42873}" presName="hierChild3" presStyleCnt="0"/>
      <dgm:spPr/>
    </dgm:pt>
    <dgm:pt modelId="{D692CD59-715B-4C4A-AEEC-C5C1859D165F}" type="pres">
      <dgm:prSet presAssocID="{CAAD07E6-1DA8-48E7-AEA0-E54F4FE5736D}" presName="Name19" presStyleLbl="parChTrans1D3" presStyleIdx="1" presStyleCnt="3"/>
      <dgm:spPr/>
    </dgm:pt>
    <dgm:pt modelId="{C4096F2A-2058-49D7-B31B-6063CA1C1AC4}" type="pres">
      <dgm:prSet presAssocID="{3FFEA18F-D1D3-4BD5-A800-443B3AEABCA9}" presName="Name21" presStyleCnt="0"/>
      <dgm:spPr/>
    </dgm:pt>
    <dgm:pt modelId="{66C9025F-DD6E-44D1-BBE5-AFF1FA9A965F}" type="pres">
      <dgm:prSet presAssocID="{3FFEA18F-D1D3-4BD5-A800-443B3AEABCA9}" presName="level2Shape" presStyleLbl="node3" presStyleIdx="1" presStyleCnt="3" custScaleX="121190" custScaleY="98169" custLinFactNeighborX="2453" custLinFactNeighborY="-1840"/>
      <dgm:spPr/>
    </dgm:pt>
    <dgm:pt modelId="{27748C65-7B46-4DAA-88D8-6F216EA8F68D}" type="pres">
      <dgm:prSet presAssocID="{3FFEA18F-D1D3-4BD5-A800-443B3AEABCA9}" presName="hierChild3" presStyleCnt="0"/>
      <dgm:spPr/>
    </dgm:pt>
    <dgm:pt modelId="{9D5F30F8-DF51-4D43-A6D0-F9DC1F1200C5}" type="pres">
      <dgm:prSet presAssocID="{BF6BE321-0D37-4C81-A3E4-6D297EE7D6CD}" presName="Name19" presStyleLbl="parChTrans1D2" presStyleIdx="1" presStyleCnt="2"/>
      <dgm:spPr/>
    </dgm:pt>
    <dgm:pt modelId="{6F78E5BA-C62A-42D2-87BA-193FAA4144C2}" type="pres">
      <dgm:prSet presAssocID="{07AF4F68-712B-47D5-B41C-1D920A26F872}" presName="Name21" presStyleCnt="0"/>
      <dgm:spPr/>
    </dgm:pt>
    <dgm:pt modelId="{DF6D560F-5DF8-42A1-9A49-C9DEA8DA97FB}" type="pres">
      <dgm:prSet presAssocID="{07AF4F68-712B-47D5-B41C-1D920A26F872}" presName="level2Shape" presStyleLbl="node2" presStyleIdx="1" presStyleCnt="2" custScaleX="242082" custScaleY="43575"/>
      <dgm:spPr/>
    </dgm:pt>
    <dgm:pt modelId="{2FE822D4-23A5-4510-9346-82EA7F5C4D5A}" type="pres">
      <dgm:prSet presAssocID="{07AF4F68-712B-47D5-B41C-1D920A26F872}" presName="hierChild3" presStyleCnt="0"/>
      <dgm:spPr/>
    </dgm:pt>
    <dgm:pt modelId="{E101987B-4491-4B89-9837-9860F8D829EA}" type="pres">
      <dgm:prSet presAssocID="{F8C774DB-8A3F-422E-A85E-B4B851ECFDDC}" presName="Name19" presStyleLbl="parChTrans1D3" presStyleIdx="2" presStyleCnt="3"/>
      <dgm:spPr/>
    </dgm:pt>
    <dgm:pt modelId="{F04FC926-7C93-47C8-AD85-C968E0850E34}" type="pres">
      <dgm:prSet presAssocID="{D4A14438-D2E2-47CB-B3E2-FBAF91D6AB43}" presName="Name21" presStyleCnt="0"/>
      <dgm:spPr/>
    </dgm:pt>
    <dgm:pt modelId="{716C1D2B-645A-4841-A8DC-1BFBF0058371}" type="pres">
      <dgm:prSet presAssocID="{D4A14438-D2E2-47CB-B3E2-FBAF91D6AB43}" presName="level2Shape" presStyleLbl="node3" presStyleIdx="2" presStyleCnt="3" custScaleX="155452" custScaleY="91692" custLinFactNeighborX="-522" custLinFactNeighborY="726"/>
      <dgm:spPr/>
    </dgm:pt>
    <dgm:pt modelId="{96A993A1-A519-431B-8D13-CAE36581CE85}" type="pres">
      <dgm:prSet presAssocID="{D4A14438-D2E2-47CB-B3E2-FBAF91D6AB43}" presName="hierChild3" presStyleCnt="0"/>
      <dgm:spPr/>
    </dgm:pt>
    <dgm:pt modelId="{93111E8F-B25B-44AE-B66B-9E460278B8BD}" type="pres">
      <dgm:prSet presAssocID="{539451BA-AFBD-448A-9699-697E490D04C5}" presName="bgShapesFlow" presStyleCnt="0"/>
      <dgm:spPr/>
    </dgm:pt>
  </dgm:ptLst>
  <dgm:cxnLst>
    <dgm:cxn modelId="{CA48CC04-A8ED-4396-B20E-2571E6303FDA}" type="presOf" srcId="{F8C774DB-8A3F-422E-A85E-B4B851ECFDDC}" destId="{E101987B-4491-4B89-9837-9860F8D829EA}" srcOrd="0" destOrd="0" presId="urn:microsoft.com/office/officeart/2005/8/layout/hierarchy6"/>
    <dgm:cxn modelId="{3934B529-BAFA-4886-B47A-FB584BA83142}" srcId="{8517C8C7-8C15-4ADE-B9B5-E6EE43CCB2CF}" destId="{3FFEA18F-D1D3-4BD5-A800-443B3AEABCA9}" srcOrd="1" destOrd="0" parTransId="{CAAD07E6-1DA8-48E7-AEA0-E54F4FE5736D}" sibTransId="{2ABD540B-3733-4F11-996D-F55F321EAAF1}"/>
    <dgm:cxn modelId="{124E5C30-5281-4712-84ED-A014985D3AD3}" type="presOf" srcId="{CAAD07E6-1DA8-48E7-AEA0-E54F4FE5736D}" destId="{D692CD59-715B-4C4A-AEEC-C5C1859D165F}" srcOrd="0" destOrd="0" presId="urn:microsoft.com/office/officeart/2005/8/layout/hierarchy6"/>
    <dgm:cxn modelId="{A29D4D33-3E49-488C-92E6-0F9DF853FD15}" type="presOf" srcId="{07AF4F68-712B-47D5-B41C-1D920A26F872}" destId="{DF6D560F-5DF8-42A1-9A49-C9DEA8DA97FB}" srcOrd="0" destOrd="0" presId="urn:microsoft.com/office/officeart/2005/8/layout/hierarchy6"/>
    <dgm:cxn modelId="{419BF55D-7BA5-43AC-B090-628F7F0E96D3}" type="presOf" srcId="{D4A14438-D2E2-47CB-B3E2-FBAF91D6AB43}" destId="{716C1D2B-645A-4841-A8DC-1BFBF0058371}" srcOrd="0" destOrd="0" presId="urn:microsoft.com/office/officeart/2005/8/layout/hierarchy6"/>
    <dgm:cxn modelId="{682F025F-56EF-4499-9333-5C0FEA3A7C32}" srcId="{4A724F6E-0EFC-4DD2-9B41-82F7C71F1336}" destId="{8517C8C7-8C15-4ADE-B9B5-E6EE43CCB2CF}" srcOrd="0" destOrd="0" parTransId="{EF3FB546-3879-4E21-A648-F95E20750FAB}" sibTransId="{70B1C3ED-0328-4AAF-95AF-9B1C02B5FD3C}"/>
    <dgm:cxn modelId="{A0EB1164-9F58-4599-8099-5EACC52B3F82}" srcId="{539451BA-AFBD-448A-9699-697E490D04C5}" destId="{4A724F6E-0EFC-4DD2-9B41-82F7C71F1336}" srcOrd="0" destOrd="0" parTransId="{4991706F-1302-4145-A2B2-17DDF20F8CBA}" sibTransId="{CF7EE354-CD20-4E29-BE46-56C9B00A618C}"/>
    <dgm:cxn modelId="{DAC47447-0C32-44C0-A60B-BD8F0FEEEDDA}" type="presOf" srcId="{539451BA-AFBD-448A-9699-697E490D04C5}" destId="{E4DC3A14-FCEA-4C1B-A650-64BE201C29F6}" srcOrd="0" destOrd="0" presId="urn:microsoft.com/office/officeart/2005/8/layout/hierarchy6"/>
    <dgm:cxn modelId="{8C521181-CFC4-4DE3-9715-9D07F3FF4D51}" type="presOf" srcId="{8517C8C7-8C15-4ADE-B9B5-E6EE43CCB2CF}" destId="{740F307E-F86C-46B4-87E6-A2B3E520E335}" srcOrd="0" destOrd="0" presId="urn:microsoft.com/office/officeart/2005/8/layout/hierarchy6"/>
    <dgm:cxn modelId="{9EE6DB83-7174-4E93-96AB-22CAB21CE863}" type="presOf" srcId="{EF3FB546-3879-4E21-A648-F95E20750FAB}" destId="{EEE4FEA7-8AE2-4186-A72B-487BF233301D}" srcOrd="0" destOrd="0" presId="urn:microsoft.com/office/officeart/2005/8/layout/hierarchy6"/>
    <dgm:cxn modelId="{B3913F93-0106-45D4-8269-BDA9EAA24F49}" type="presOf" srcId="{3FFEA18F-D1D3-4BD5-A800-443B3AEABCA9}" destId="{66C9025F-DD6E-44D1-BBE5-AFF1FA9A965F}" srcOrd="0" destOrd="0" presId="urn:microsoft.com/office/officeart/2005/8/layout/hierarchy6"/>
    <dgm:cxn modelId="{661A1BAF-F688-4A86-BC96-C1C82D48A3AF}" type="presOf" srcId="{4A724F6E-0EFC-4DD2-9B41-82F7C71F1336}" destId="{AD637EED-C369-474E-BF6F-DE90DBA9D82C}" srcOrd="0" destOrd="0" presId="urn:microsoft.com/office/officeart/2005/8/layout/hierarchy6"/>
    <dgm:cxn modelId="{99AB40B2-0262-4013-8CCB-C0AF6E104C46}" type="presOf" srcId="{1E03D92F-2F79-4CB5-825B-BEC3D2F42873}" destId="{3632F6C7-44BB-450C-BE07-3B6345CE28A6}" srcOrd="0" destOrd="0" presId="urn:microsoft.com/office/officeart/2005/8/layout/hierarchy6"/>
    <dgm:cxn modelId="{78E438C2-3CDB-436C-8D88-CB530C462293}" srcId="{8517C8C7-8C15-4ADE-B9B5-E6EE43CCB2CF}" destId="{1E03D92F-2F79-4CB5-825B-BEC3D2F42873}" srcOrd="0" destOrd="0" parTransId="{C7265236-9FAC-4860-899A-7DA1413D7B48}" sibTransId="{915DD464-A43B-4304-AEE1-81196E235D49}"/>
    <dgm:cxn modelId="{18B508CD-F273-4D81-BFF6-9D548EB1DF5D}" type="presOf" srcId="{C7265236-9FAC-4860-899A-7DA1413D7B48}" destId="{753CD9C6-E8AC-496B-AC58-9110C516C843}" srcOrd="0" destOrd="0" presId="urn:microsoft.com/office/officeart/2005/8/layout/hierarchy6"/>
    <dgm:cxn modelId="{FEAD7CE1-2C01-45B7-A91F-45C329A31350}" srcId="{4A724F6E-0EFC-4DD2-9B41-82F7C71F1336}" destId="{07AF4F68-712B-47D5-B41C-1D920A26F872}" srcOrd="1" destOrd="0" parTransId="{BF6BE321-0D37-4C81-A3E4-6D297EE7D6CD}" sibTransId="{1732EC48-E3FC-41C9-9AD3-8C7F15FC2817}"/>
    <dgm:cxn modelId="{285543E8-F260-47B6-955B-1663583AC942}" srcId="{07AF4F68-712B-47D5-B41C-1D920A26F872}" destId="{D4A14438-D2E2-47CB-B3E2-FBAF91D6AB43}" srcOrd="0" destOrd="0" parTransId="{F8C774DB-8A3F-422E-A85E-B4B851ECFDDC}" sibTransId="{7FB401BA-0A6B-4AD4-A020-BF790C9BC32A}"/>
    <dgm:cxn modelId="{0E7409EC-F286-4062-974B-27BF10E24D83}" type="presOf" srcId="{BF6BE321-0D37-4C81-A3E4-6D297EE7D6CD}" destId="{9D5F30F8-DF51-4D43-A6D0-F9DC1F1200C5}" srcOrd="0" destOrd="0" presId="urn:microsoft.com/office/officeart/2005/8/layout/hierarchy6"/>
    <dgm:cxn modelId="{7D1C9943-7511-419E-A3EF-DA44E910F90D}" type="presParOf" srcId="{E4DC3A14-FCEA-4C1B-A650-64BE201C29F6}" destId="{6A64B83E-363F-458D-AAF4-4AABA2B26652}" srcOrd="0" destOrd="0" presId="urn:microsoft.com/office/officeart/2005/8/layout/hierarchy6"/>
    <dgm:cxn modelId="{47265D01-A9CD-4CFF-8678-D76D4B09BCFA}" type="presParOf" srcId="{6A64B83E-363F-458D-AAF4-4AABA2B26652}" destId="{490C981E-D271-4DB6-9BF4-F902323B9BC9}" srcOrd="0" destOrd="0" presId="urn:microsoft.com/office/officeart/2005/8/layout/hierarchy6"/>
    <dgm:cxn modelId="{B5A48E47-1995-4A8F-8DEA-0A6DB7DCE4F6}" type="presParOf" srcId="{490C981E-D271-4DB6-9BF4-F902323B9BC9}" destId="{086DFFC7-4247-434D-937B-EB70D2FF061A}" srcOrd="0" destOrd="0" presId="urn:microsoft.com/office/officeart/2005/8/layout/hierarchy6"/>
    <dgm:cxn modelId="{A8FFC3B8-98D5-4A03-8B12-B37313E658DA}" type="presParOf" srcId="{086DFFC7-4247-434D-937B-EB70D2FF061A}" destId="{AD637EED-C369-474E-BF6F-DE90DBA9D82C}" srcOrd="0" destOrd="0" presId="urn:microsoft.com/office/officeart/2005/8/layout/hierarchy6"/>
    <dgm:cxn modelId="{85E31C53-80E3-4F29-8D3C-16B3C3934D3F}" type="presParOf" srcId="{086DFFC7-4247-434D-937B-EB70D2FF061A}" destId="{D0F33F7E-CD29-4AD7-9CF6-731233DC83C4}" srcOrd="1" destOrd="0" presId="urn:microsoft.com/office/officeart/2005/8/layout/hierarchy6"/>
    <dgm:cxn modelId="{96E9624C-19CB-482B-A28B-321E84C35D4C}" type="presParOf" srcId="{D0F33F7E-CD29-4AD7-9CF6-731233DC83C4}" destId="{EEE4FEA7-8AE2-4186-A72B-487BF233301D}" srcOrd="0" destOrd="0" presId="urn:microsoft.com/office/officeart/2005/8/layout/hierarchy6"/>
    <dgm:cxn modelId="{7154F30A-5DAB-42F6-8C91-A84CDDDD9D81}" type="presParOf" srcId="{D0F33F7E-CD29-4AD7-9CF6-731233DC83C4}" destId="{68F85C1E-6EC9-41C3-A7F5-C2C8B9554B53}" srcOrd="1" destOrd="0" presId="urn:microsoft.com/office/officeart/2005/8/layout/hierarchy6"/>
    <dgm:cxn modelId="{17294B8C-9CC4-4D35-87FE-6996B8586AE1}" type="presParOf" srcId="{68F85C1E-6EC9-41C3-A7F5-C2C8B9554B53}" destId="{740F307E-F86C-46B4-87E6-A2B3E520E335}" srcOrd="0" destOrd="0" presId="urn:microsoft.com/office/officeart/2005/8/layout/hierarchy6"/>
    <dgm:cxn modelId="{1A85D44F-E334-4DB1-9E0F-C33AA5FEF81A}" type="presParOf" srcId="{68F85C1E-6EC9-41C3-A7F5-C2C8B9554B53}" destId="{94F7B5DA-CA04-41CC-A188-9466072AAD30}" srcOrd="1" destOrd="0" presId="urn:microsoft.com/office/officeart/2005/8/layout/hierarchy6"/>
    <dgm:cxn modelId="{AC861299-A111-45BF-91B6-EBD190DC63F0}" type="presParOf" srcId="{94F7B5DA-CA04-41CC-A188-9466072AAD30}" destId="{753CD9C6-E8AC-496B-AC58-9110C516C843}" srcOrd="0" destOrd="0" presId="urn:microsoft.com/office/officeart/2005/8/layout/hierarchy6"/>
    <dgm:cxn modelId="{9606CA47-6B00-4986-8841-E8FAFED0A881}" type="presParOf" srcId="{94F7B5DA-CA04-41CC-A188-9466072AAD30}" destId="{AA463E6A-1068-4C39-B8E5-D1A43E1823B6}" srcOrd="1" destOrd="0" presId="urn:microsoft.com/office/officeart/2005/8/layout/hierarchy6"/>
    <dgm:cxn modelId="{088C7B64-30EE-4493-8F7D-78C917272661}" type="presParOf" srcId="{AA463E6A-1068-4C39-B8E5-D1A43E1823B6}" destId="{3632F6C7-44BB-450C-BE07-3B6345CE28A6}" srcOrd="0" destOrd="0" presId="urn:microsoft.com/office/officeart/2005/8/layout/hierarchy6"/>
    <dgm:cxn modelId="{3F65D45B-080C-40DE-9879-0ED3438639DB}" type="presParOf" srcId="{AA463E6A-1068-4C39-B8E5-D1A43E1823B6}" destId="{9FFFBE94-7874-4B7E-AD5F-F36FB749F0B8}" srcOrd="1" destOrd="0" presId="urn:microsoft.com/office/officeart/2005/8/layout/hierarchy6"/>
    <dgm:cxn modelId="{54E4A286-DB79-4FEF-825A-D43AD952A931}" type="presParOf" srcId="{94F7B5DA-CA04-41CC-A188-9466072AAD30}" destId="{D692CD59-715B-4C4A-AEEC-C5C1859D165F}" srcOrd="2" destOrd="0" presId="urn:microsoft.com/office/officeart/2005/8/layout/hierarchy6"/>
    <dgm:cxn modelId="{DBC2F2B0-57F5-4DEF-B46A-65DD963D6649}" type="presParOf" srcId="{94F7B5DA-CA04-41CC-A188-9466072AAD30}" destId="{C4096F2A-2058-49D7-B31B-6063CA1C1AC4}" srcOrd="3" destOrd="0" presId="urn:microsoft.com/office/officeart/2005/8/layout/hierarchy6"/>
    <dgm:cxn modelId="{CEB6F3C4-089E-481D-B736-D7A443BE1245}" type="presParOf" srcId="{C4096F2A-2058-49D7-B31B-6063CA1C1AC4}" destId="{66C9025F-DD6E-44D1-BBE5-AFF1FA9A965F}" srcOrd="0" destOrd="0" presId="urn:microsoft.com/office/officeart/2005/8/layout/hierarchy6"/>
    <dgm:cxn modelId="{A16B6E21-A954-45B4-8AF0-74B096F17410}" type="presParOf" srcId="{C4096F2A-2058-49D7-B31B-6063CA1C1AC4}" destId="{27748C65-7B46-4DAA-88D8-6F216EA8F68D}" srcOrd="1" destOrd="0" presId="urn:microsoft.com/office/officeart/2005/8/layout/hierarchy6"/>
    <dgm:cxn modelId="{87AD4296-66A1-430C-9B89-505B3CFF8539}" type="presParOf" srcId="{D0F33F7E-CD29-4AD7-9CF6-731233DC83C4}" destId="{9D5F30F8-DF51-4D43-A6D0-F9DC1F1200C5}" srcOrd="2" destOrd="0" presId="urn:microsoft.com/office/officeart/2005/8/layout/hierarchy6"/>
    <dgm:cxn modelId="{36F6E6C1-4329-4D36-9527-38E35FF7F690}" type="presParOf" srcId="{D0F33F7E-CD29-4AD7-9CF6-731233DC83C4}" destId="{6F78E5BA-C62A-42D2-87BA-193FAA4144C2}" srcOrd="3" destOrd="0" presId="urn:microsoft.com/office/officeart/2005/8/layout/hierarchy6"/>
    <dgm:cxn modelId="{82102EF8-C153-4BC4-81EF-42F34386155D}" type="presParOf" srcId="{6F78E5BA-C62A-42D2-87BA-193FAA4144C2}" destId="{DF6D560F-5DF8-42A1-9A49-C9DEA8DA97FB}" srcOrd="0" destOrd="0" presId="urn:microsoft.com/office/officeart/2005/8/layout/hierarchy6"/>
    <dgm:cxn modelId="{D91725F6-2343-49CF-A630-610457E54B75}" type="presParOf" srcId="{6F78E5BA-C62A-42D2-87BA-193FAA4144C2}" destId="{2FE822D4-23A5-4510-9346-82EA7F5C4D5A}" srcOrd="1" destOrd="0" presId="urn:microsoft.com/office/officeart/2005/8/layout/hierarchy6"/>
    <dgm:cxn modelId="{5FF0B972-D5DE-44AE-B7C9-21CE55404D78}" type="presParOf" srcId="{2FE822D4-23A5-4510-9346-82EA7F5C4D5A}" destId="{E101987B-4491-4B89-9837-9860F8D829EA}" srcOrd="0" destOrd="0" presId="urn:microsoft.com/office/officeart/2005/8/layout/hierarchy6"/>
    <dgm:cxn modelId="{B1654869-FA20-4EDE-B254-AB83AB40962F}" type="presParOf" srcId="{2FE822D4-23A5-4510-9346-82EA7F5C4D5A}" destId="{F04FC926-7C93-47C8-AD85-C968E0850E34}" srcOrd="1" destOrd="0" presId="urn:microsoft.com/office/officeart/2005/8/layout/hierarchy6"/>
    <dgm:cxn modelId="{309384A3-F7C0-4699-8CC8-212213E426B6}" type="presParOf" srcId="{F04FC926-7C93-47C8-AD85-C968E0850E34}" destId="{716C1D2B-645A-4841-A8DC-1BFBF0058371}" srcOrd="0" destOrd="0" presId="urn:microsoft.com/office/officeart/2005/8/layout/hierarchy6"/>
    <dgm:cxn modelId="{B9E37187-C0C4-4CCA-9E57-744DA8B95786}" type="presParOf" srcId="{F04FC926-7C93-47C8-AD85-C968E0850E34}" destId="{96A993A1-A519-431B-8D13-CAE36581CE85}" srcOrd="1" destOrd="0" presId="urn:microsoft.com/office/officeart/2005/8/layout/hierarchy6"/>
    <dgm:cxn modelId="{894BF41C-0DB7-4BCA-B3AF-4B77D26158E4}" type="presParOf" srcId="{E4DC3A14-FCEA-4C1B-A650-64BE201C29F6}" destId="{93111E8F-B25B-44AE-B66B-9E460278B8B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cs-CZ"/>
        </a:p>
      </dgm:t>
    </dgm:pt>
    <dgm:pt modelId="{354B85FF-1918-4D72-BA88-6ABC999769CC}">
      <dgm:prSet phldrT="[Text]" custT="1"/>
      <dgm:spPr/>
      <dgm:t>
        <a:bodyPr/>
        <a:lstStyle/>
        <a:p>
          <a:r>
            <a:rPr lang="cs-CZ" sz="4800" b="1" dirty="0"/>
            <a:t>A </a:t>
          </a:r>
          <a:r>
            <a:rPr lang="cs-CZ" sz="4800" dirty="0"/>
            <a:t> </a:t>
          </a:r>
          <a:r>
            <a:rPr lang="cs-CZ" sz="3600" b="1" dirty="0"/>
            <a:t>Podporovat příjmy a odolnost životaschopných zemědělských podniků v celé Unii za účelem posílení bezpečnosti potravin </a:t>
          </a:r>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a:t>
          </a:r>
          <a:r>
            <a:rPr lang="cs-CZ" sz="3600" b="0" dirty="0"/>
            <a:t>Přímé platby oddělené od produkce; Přírodní omezení nebo jiná omezení specifická pro určité oblasti; Přímé platby vázané na produkci</a:t>
          </a:r>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8605B8AC-256F-442A-B853-3A9223AC2032}">
      <dgm:prSet phldrT="[Text]" custT="1"/>
      <dgm:spPr/>
      <dgm:t>
        <a:bodyPr/>
        <a:lstStyle/>
        <a:p>
          <a:r>
            <a:rPr lang="cs-CZ" sz="4800" b="1" dirty="0"/>
            <a:t>B  </a:t>
          </a:r>
          <a:r>
            <a:rPr lang="cs-CZ" sz="3600" b="1" dirty="0"/>
            <a:t>Posílení tržní orientace a zvýšení konkurenceschopnosti, a to i prostřednictvím většího zaměření na výzkum, technologii a digitalizaci </a:t>
          </a:r>
        </a:p>
      </dgm:t>
    </dgm:pt>
    <dgm:pt modelId="{D8E9F2A5-44EC-40FA-976C-622A0B5DEABB}" type="parTrans" cxnId="{89A2E247-9AEC-4E6F-87A1-CEFC11489E99}">
      <dgm:prSet/>
      <dgm:spPr/>
      <dgm:t>
        <a:bodyPr/>
        <a:lstStyle/>
        <a:p>
          <a:endParaRPr lang="cs-CZ"/>
        </a:p>
      </dgm:t>
    </dgm:pt>
    <dgm:pt modelId="{01133A1A-7920-4F6D-9BB1-37308EE138D3}" type="sibTrans" cxnId="{89A2E247-9AEC-4E6F-87A1-CEFC11489E99}">
      <dgm:prSet/>
      <dgm:spPr/>
      <dgm:t>
        <a:bodyPr/>
        <a:lstStyle/>
        <a:p>
          <a:endParaRPr lang="cs-CZ"/>
        </a:p>
      </dgm:t>
    </dgm:pt>
    <dgm:pt modelId="{8AEF1987-A9F2-4B18-9137-5E53AC879C60}">
      <dgm:prSet phldrT="[Text]" custT="1"/>
      <dgm:spPr/>
      <dgm:t>
        <a:bodyPr/>
        <a:lstStyle/>
        <a:p>
          <a:r>
            <a:rPr lang="cs-CZ" sz="3600" dirty="0"/>
            <a:t>Intervence:  </a:t>
          </a:r>
          <a:r>
            <a:rPr lang="cs-CZ" sz="3600" dirty="0">
              <a:uFillTx/>
            </a:rPr>
            <a:t>Investice do zemědělských podniků, zpracování zemědělských produktů, </a:t>
          </a:r>
          <a:r>
            <a:rPr lang="cs-CZ" sz="3600" dirty="0"/>
            <a:t>investice v lesním hospodářství, do lesnické infrastruktury; </a:t>
          </a:r>
          <a:r>
            <a:rPr lang="cs-CZ" sz="3600" dirty="0">
              <a:uFillTx/>
            </a:rPr>
            <a:t>Inovace v zemědělské prvovýrobě a při zpracování zem. podniků; Sektorové intervence - </a:t>
          </a:r>
          <a:r>
            <a:rPr lang="cs-CZ" sz="3600" dirty="0"/>
            <a:t>v sektoru révy vinné a vína, v sektoru včelařství</a:t>
          </a:r>
        </a:p>
      </dgm:t>
    </dgm:pt>
    <dgm:pt modelId="{437C4786-EA23-4C1D-8AC4-411635F2CA23}" type="parTrans" cxnId="{B80933CA-21EB-4194-9950-32D945D76FCF}">
      <dgm:prSet/>
      <dgm:spPr/>
      <dgm:t>
        <a:bodyPr/>
        <a:lstStyle/>
        <a:p>
          <a:endParaRPr lang="cs-CZ"/>
        </a:p>
      </dgm:t>
    </dgm:pt>
    <dgm:pt modelId="{62E3A011-BA93-4373-ACE2-A342889FE8F4}" type="sibTrans" cxnId="{B80933CA-21EB-4194-9950-32D945D76FCF}">
      <dgm:prSet/>
      <dgm:spPr/>
      <dgm:t>
        <a:bodyPr/>
        <a:lstStyle/>
        <a:p>
          <a:endParaRPr lang="cs-CZ"/>
        </a:p>
      </dgm:t>
    </dgm:pt>
    <dgm:pt modelId="{922FF556-FE3E-4926-A050-EDBB9AB72F65}">
      <dgm:prSet phldrT="[Text]" custT="1"/>
      <dgm:spPr/>
      <dgm:t>
        <a:bodyPr/>
        <a:lstStyle/>
        <a:p>
          <a:endParaRPr lang="cs-CZ" sz="3600" b="0" dirty="0"/>
        </a:p>
      </dgm:t>
    </dgm:pt>
    <dgm:pt modelId="{ED228136-7337-433D-AA00-6461E46D28E2}" type="parTrans" cxnId="{45512688-7BD2-4654-A2F5-758D2F793E91}">
      <dgm:prSet/>
      <dgm:spPr/>
      <dgm:t>
        <a:bodyPr/>
        <a:lstStyle/>
        <a:p>
          <a:endParaRPr lang="cs-CZ"/>
        </a:p>
      </dgm:t>
    </dgm:pt>
    <dgm:pt modelId="{FC0B7068-0C25-47F8-83F1-95F2BC31B2A6}" type="sibTrans" cxnId="{45512688-7BD2-4654-A2F5-758D2F793E91}">
      <dgm:prSet/>
      <dgm:spPr/>
      <dgm:t>
        <a:bodyPr/>
        <a:lstStyle/>
        <a:p>
          <a:endParaRPr lang="cs-CZ"/>
        </a:p>
      </dgm:t>
    </dgm:pt>
    <dgm:pt modelId="{32537A17-1DE7-431B-8DEC-13DE793CED30}">
      <dgm:prSet phldrT="[Text]" custT="1"/>
      <dgm:spPr/>
      <dgm:t>
        <a:bodyPr/>
        <a:lstStyle/>
        <a:p>
          <a:endParaRPr lang="cs-CZ" sz="3600" b="0" dirty="0"/>
        </a:p>
      </dgm:t>
    </dgm:pt>
    <dgm:pt modelId="{D6FD5552-A24A-489F-B566-B22997E209D3}" type="parTrans" cxnId="{18F2696D-ACA3-42DA-B7A7-ED8AA8E5D3E3}">
      <dgm:prSet/>
      <dgm:spPr/>
      <dgm:t>
        <a:bodyPr/>
        <a:lstStyle/>
        <a:p>
          <a:endParaRPr lang="cs-CZ"/>
        </a:p>
      </dgm:t>
    </dgm:pt>
    <dgm:pt modelId="{5258575F-02E6-4290-9BBA-B48692958924}" type="sibTrans" cxnId="{18F2696D-ACA3-42DA-B7A7-ED8AA8E5D3E3}">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2">
        <dgm:presLayoutVars>
          <dgm:chMax val="0"/>
          <dgm:bulletEnabled val="1"/>
        </dgm:presLayoutVars>
      </dgm:prSet>
      <dgm:spPr/>
    </dgm:pt>
    <dgm:pt modelId="{8B656BFC-A8F5-4F15-A973-130C1AD47D8C}" type="pres">
      <dgm:prSet presAssocID="{354B85FF-1918-4D72-BA88-6ABC999769CC}" presName="childText" presStyleLbl="revTx" presStyleIdx="0" presStyleCnt="2">
        <dgm:presLayoutVars>
          <dgm:bulletEnabled val="1"/>
        </dgm:presLayoutVars>
      </dgm:prSet>
      <dgm:spPr/>
    </dgm:pt>
    <dgm:pt modelId="{45C0D847-958B-48FC-858F-133DE4015CC5}" type="pres">
      <dgm:prSet presAssocID="{8605B8AC-256F-442A-B853-3A9223AC2032}" presName="parentText" presStyleLbl="node1" presStyleIdx="1" presStyleCnt="2">
        <dgm:presLayoutVars>
          <dgm:chMax val="0"/>
          <dgm:bulletEnabled val="1"/>
        </dgm:presLayoutVars>
      </dgm:prSet>
      <dgm:spPr/>
    </dgm:pt>
    <dgm:pt modelId="{D06EFD4F-7A35-4D32-BF40-DE6CB02B0514}" type="pres">
      <dgm:prSet presAssocID="{8605B8AC-256F-442A-B853-3A9223AC2032}" presName="childText" presStyleLbl="revTx" presStyleIdx="1" presStyleCnt="2" custScaleY="144602">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AEE0E142-B5FA-469B-B26B-575B1AF9F17E}" type="presOf" srcId="{8AEF1987-A9F2-4B18-9137-5E53AC879C60}" destId="{D06EFD4F-7A35-4D32-BF40-DE6CB02B0514}" srcOrd="0" destOrd="0" presId="urn:microsoft.com/office/officeart/2005/8/layout/vList2"/>
    <dgm:cxn modelId="{B12EA247-8EEF-448E-AE5E-46ED19F147B0}" type="presOf" srcId="{45E35154-F8E7-4640-BB52-DE67D9A07A56}" destId="{8B656BFC-A8F5-4F15-A973-130C1AD47D8C}" srcOrd="0" destOrd="0" presId="urn:microsoft.com/office/officeart/2005/8/layout/vList2"/>
    <dgm:cxn modelId="{89A2E247-9AEC-4E6F-87A1-CEFC11489E99}" srcId="{7D9DBCCD-53BB-4C07-9A58-8D46C1B92BF2}" destId="{8605B8AC-256F-442A-B853-3A9223AC2032}" srcOrd="1" destOrd="0" parTransId="{D8E9F2A5-44EC-40FA-976C-622A0B5DEABB}" sibTransId="{01133A1A-7920-4F6D-9BB1-37308EE138D3}"/>
    <dgm:cxn modelId="{18F2696D-ACA3-42DA-B7A7-ED8AA8E5D3E3}" srcId="{354B85FF-1918-4D72-BA88-6ABC999769CC}" destId="{32537A17-1DE7-431B-8DEC-13DE793CED30}" srcOrd="1" destOrd="0" parTransId="{D6FD5552-A24A-489F-B566-B22997E209D3}" sibTransId="{5258575F-02E6-4290-9BBA-B48692958924}"/>
    <dgm:cxn modelId="{45512688-7BD2-4654-A2F5-758D2F793E91}" srcId="{354B85FF-1918-4D72-BA88-6ABC999769CC}" destId="{922FF556-FE3E-4926-A050-EDBB9AB72F65}" srcOrd="2" destOrd="0" parTransId="{ED228136-7337-433D-AA00-6461E46D28E2}" sibTransId="{FC0B7068-0C25-47F8-83F1-95F2BC31B2A6}"/>
    <dgm:cxn modelId="{B4B1C68C-9951-4FDC-837D-0848BB4530D2}" type="presOf" srcId="{354B85FF-1918-4D72-BA88-6ABC999769CC}" destId="{68AA607E-6D6F-4FC5-A17B-3E913453708D}" srcOrd="0" destOrd="0" presId="urn:microsoft.com/office/officeart/2005/8/layout/vList2"/>
    <dgm:cxn modelId="{ACE05A91-BE1C-461E-964B-EEB8DFCBDA9E}" type="presOf" srcId="{922FF556-FE3E-4926-A050-EDBB9AB72F65}" destId="{8B656BFC-A8F5-4F15-A973-130C1AD47D8C}" srcOrd="0" destOrd="2" presId="urn:microsoft.com/office/officeart/2005/8/layout/vList2"/>
    <dgm:cxn modelId="{8E1CD2A6-600F-4292-828C-2B84FC9AC93B}" type="presOf" srcId="{32537A17-1DE7-431B-8DEC-13DE793CED30}" destId="{8B656BFC-A8F5-4F15-A973-130C1AD47D8C}" srcOrd="0" destOrd="1" presId="urn:microsoft.com/office/officeart/2005/8/layout/vList2"/>
    <dgm:cxn modelId="{B80933CA-21EB-4194-9950-32D945D76FCF}" srcId="{8605B8AC-256F-442A-B853-3A9223AC2032}" destId="{8AEF1987-A9F2-4B18-9137-5E53AC879C60}" srcOrd="0" destOrd="0" parTransId="{437C4786-EA23-4C1D-8AC4-411635F2CA23}" sibTransId="{62E3A011-BA93-4373-ACE2-A342889FE8F4}"/>
    <dgm:cxn modelId="{7DEAF9EC-7881-4A78-90ED-7D8B8C781225}" type="presOf" srcId="{8605B8AC-256F-442A-B853-3A9223AC2032}" destId="{45C0D847-958B-48FC-858F-133DE4015CC5}"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 modelId="{9C4618F2-F79F-4BA0-9B2D-B0D164C91A84}" type="presParOf" srcId="{DE818D2A-88BF-4ADA-8E0A-7E05399FEDA9}" destId="{45C0D847-958B-48FC-858F-133DE4015CC5}" srcOrd="2" destOrd="0" presId="urn:microsoft.com/office/officeart/2005/8/layout/vList2"/>
    <dgm:cxn modelId="{F1D86913-98FE-4DF0-8528-F1537D9665C9}" type="presParOf" srcId="{DE818D2A-88BF-4ADA-8E0A-7E05399FEDA9}" destId="{D06EFD4F-7A35-4D32-BF40-DE6CB02B051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cs-CZ"/>
        </a:p>
      </dgm:t>
    </dgm:pt>
    <dgm:pt modelId="{354B85FF-1918-4D72-BA88-6ABC999769CC}">
      <dgm:prSet phldrT="[Text]" custT="1"/>
      <dgm:spPr>
        <a:solidFill>
          <a:schemeClr val="accent4">
            <a:lumMod val="75000"/>
          </a:schemeClr>
        </a:solidFill>
      </dgm:spPr>
      <dgm:t>
        <a:bodyPr/>
        <a:lstStyle/>
        <a:p>
          <a:r>
            <a:rPr lang="cs-CZ" sz="4800" b="1" kern="1200" dirty="0"/>
            <a:t>C </a:t>
          </a:r>
          <a:r>
            <a:rPr lang="cs-CZ" sz="4800" kern="1200" dirty="0"/>
            <a:t> </a:t>
          </a:r>
          <a:r>
            <a:rPr lang="cs-CZ" sz="3600" b="1" kern="1200" dirty="0">
              <a:latin typeface="Gill Sans MT" panose="020B0502020104020203"/>
              <a:ea typeface="+mn-ea"/>
              <a:cs typeface="+mn-cs"/>
            </a:rPr>
            <a:t>Zlepšovat postavení zemědělců v hodnotovém řetězci</a:t>
          </a:r>
          <a:r>
            <a:rPr lang="cs-CZ" sz="3600" kern="1200" dirty="0"/>
            <a:t> </a:t>
          </a:r>
          <a:endParaRPr lang="cs-CZ" sz="3600" b="1" kern="1200" dirty="0"/>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Spolupráce mezi účastníky KDŘ; Intervence v sektorech: ovoce a zeleniny, mléka, okrasných rostlin, brambor, chovu nosnic</a:t>
          </a:r>
          <a:endParaRPr lang="cs-CZ" sz="3600" b="0" dirty="0"/>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1" custLinFactNeighborY="-1943">
        <dgm:presLayoutVars>
          <dgm:chMax val="0"/>
          <dgm:bulletEnabled val="1"/>
        </dgm:presLayoutVars>
      </dgm:prSet>
      <dgm:spPr/>
    </dgm:pt>
    <dgm:pt modelId="{8B656BFC-A8F5-4F15-A973-130C1AD47D8C}" type="pres">
      <dgm:prSet presAssocID="{354B85FF-1918-4D72-BA88-6ABC999769CC}" presName="childText" presStyleLbl="revTx" presStyleIdx="0" presStyleCnt="1">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B12EA247-8EEF-448E-AE5E-46ED19F147B0}" type="presOf" srcId="{45E35154-F8E7-4640-BB52-DE67D9A07A56}" destId="{8B656BFC-A8F5-4F15-A973-130C1AD47D8C}" srcOrd="0" destOrd="0" presId="urn:microsoft.com/office/officeart/2005/8/layout/vList2"/>
    <dgm:cxn modelId="{B4B1C68C-9951-4FDC-837D-0848BB4530D2}" type="presOf" srcId="{354B85FF-1918-4D72-BA88-6ABC999769CC}" destId="{68AA607E-6D6F-4FC5-A17B-3E913453708D}"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cs-CZ"/>
        </a:p>
      </dgm:t>
    </dgm:pt>
    <dgm:pt modelId="{354B85FF-1918-4D72-BA88-6ABC999769CC}">
      <dgm:prSet phldrT="[Text]" custT="1"/>
      <dgm:spPr/>
      <dgm:t>
        <a:bodyPr/>
        <a:lstStyle/>
        <a:p>
          <a:r>
            <a:rPr lang="cs-CZ" sz="4800" b="1" kern="1200"/>
            <a:t>D </a:t>
          </a:r>
          <a:r>
            <a:rPr lang="cs-CZ" sz="4800" kern="1200"/>
            <a:t> </a:t>
          </a:r>
          <a:r>
            <a:rPr lang="cs-CZ" sz="3600" b="1" kern="1200">
              <a:latin typeface="Gill Sans MT" panose="020B0502020104020203"/>
              <a:ea typeface="+mn-ea"/>
              <a:cs typeface="+mn-cs"/>
            </a:rPr>
            <a:t>P</a:t>
          </a:r>
          <a:r>
            <a:rPr lang="cs-CZ" sz="3600" b="1" kern="1200"/>
            <a:t>řispívat ke zmírňování změny klimatu a přizpůsobování se této změně, jakož i k udržitelné energii</a:t>
          </a:r>
          <a:endParaRPr lang="cs-CZ" sz="3600" b="1" kern="1200" dirty="0"/>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Režimy pro klima a životní prostředí - plošná </a:t>
          </a:r>
          <a:r>
            <a:rPr lang="cs-CZ" sz="3600" dirty="0" err="1"/>
            <a:t>ekoplatba</a:t>
          </a:r>
          <a:r>
            <a:rPr lang="cs-CZ" sz="3600" dirty="0"/>
            <a:t> (kultura T + G) a ošetřování TTP;  </a:t>
          </a:r>
          <a:r>
            <a:rPr lang="cs-CZ" sz="3600" dirty="0">
              <a:uFillTx/>
            </a:rPr>
            <a:t>Zalesňování zemědělské půdy,  Agrolesnictví; Investice do obnovy kalamitních ploch, </a:t>
          </a:r>
          <a:r>
            <a:rPr lang="cs-CZ" sz="3600" dirty="0"/>
            <a:t>do ochrany melioračních a zpevňujících dřevin;  </a:t>
          </a:r>
          <a:r>
            <a:rPr lang="cs-CZ" sz="3600" dirty="0">
              <a:uFillTx/>
            </a:rPr>
            <a:t>Vodohospodářská opatření v lesích;  Technologie snižující emise GHG a NH</a:t>
          </a:r>
          <a:r>
            <a:rPr lang="cs-CZ" sz="3600" baseline="-25000" dirty="0">
              <a:uFillTx/>
            </a:rPr>
            <a:t>3</a:t>
          </a:r>
          <a:endParaRPr lang="cs-CZ" sz="3600" b="0" dirty="0"/>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8605B8AC-256F-442A-B853-3A9223AC2032}">
      <dgm:prSet phldrT="[Text]" custT="1"/>
      <dgm:spPr/>
      <dgm:t>
        <a:bodyPr/>
        <a:lstStyle/>
        <a:p>
          <a:r>
            <a:rPr lang="cs-CZ" sz="4800" b="1" kern="1200"/>
            <a:t>E  </a:t>
          </a:r>
          <a:r>
            <a:rPr lang="cs-CZ" sz="3600" b="1" kern="1200">
              <a:latin typeface="Gill Sans MT" panose="020B0502020104020203"/>
              <a:ea typeface="+mn-ea"/>
              <a:cs typeface="+mn-cs"/>
            </a:rPr>
            <a:t>P</a:t>
          </a:r>
          <a:r>
            <a:rPr lang="cs-CZ" sz="3600" b="1" kern="1200"/>
            <a:t>odporovat udržitelný rozvoj přírodních zdrojů, jako je voda, půda a ovzduší, a účinné hospodaření s nimi</a:t>
          </a:r>
          <a:endParaRPr lang="cs-CZ" sz="3600" b="1" kern="1200" dirty="0"/>
        </a:p>
      </dgm:t>
    </dgm:pt>
    <dgm:pt modelId="{D8E9F2A5-44EC-40FA-976C-622A0B5DEABB}" type="parTrans" cxnId="{89A2E247-9AEC-4E6F-87A1-CEFC11489E99}">
      <dgm:prSet/>
      <dgm:spPr/>
      <dgm:t>
        <a:bodyPr/>
        <a:lstStyle/>
        <a:p>
          <a:endParaRPr lang="cs-CZ"/>
        </a:p>
      </dgm:t>
    </dgm:pt>
    <dgm:pt modelId="{01133A1A-7920-4F6D-9BB1-37308EE138D3}" type="sibTrans" cxnId="{89A2E247-9AEC-4E6F-87A1-CEFC11489E99}">
      <dgm:prSet/>
      <dgm:spPr/>
      <dgm:t>
        <a:bodyPr/>
        <a:lstStyle/>
        <a:p>
          <a:endParaRPr lang="cs-CZ"/>
        </a:p>
      </dgm:t>
    </dgm:pt>
    <dgm:pt modelId="{8AEF1987-A9F2-4B18-9137-5E53AC879C60}">
      <dgm:prSet phldrT="[Text]" custT="1"/>
      <dgm:spPr/>
      <dgm:t>
        <a:bodyPr/>
        <a:lstStyle/>
        <a:p>
          <a:r>
            <a:rPr lang="cs-CZ" sz="3600" dirty="0"/>
            <a:t>Intervence:  </a:t>
          </a:r>
          <a:r>
            <a:rPr lang="cs-CZ" sz="3600" dirty="0">
              <a:uFillTx/>
            </a:rPr>
            <a:t>AEKO - Zatravňování orné půdy,  AEKO – Meziplodiny, Ekologické zemědělství;  Režimy pro klima </a:t>
          </a:r>
          <a:br>
            <a:rPr lang="cs-CZ" sz="3600" dirty="0">
              <a:uFillTx/>
            </a:rPr>
          </a:br>
          <a:r>
            <a:rPr lang="cs-CZ" sz="3600" dirty="0">
              <a:uFillTx/>
            </a:rPr>
            <a:t>a životní prostředí – plošná </a:t>
          </a:r>
          <a:r>
            <a:rPr lang="cs-CZ" sz="3600" dirty="0" err="1">
              <a:uFillTx/>
            </a:rPr>
            <a:t>ekoplatba</a:t>
          </a:r>
          <a:r>
            <a:rPr lang="cs-CZ" sz="3600" dirty="0">
              <a:uFillTx/>
            </a:rPr>
            <a:t> (kultura R, S, V, C, J)</a:t>
          </a:r>
          <a:endParaRPr lang="cs-CZ" sz="3600" dirty="0"/>
        </a:p>
      </dgm:t>
    </dgm:pt>
    <dgm:pt modelId="{437C4786-EA23-4C1D-8AC4-411635F2CA23}" type="parTrans" cxnId="{B80933CA-21EB-4194-9950-32D945D76FCF}">
      <dgm:prSet/>
      <dgm:spPr/>
      <dgm:t>
        <a:bodyPr/>
        <a:lstStyle/>
        <a:p>
          <a:endParaRPr lang="cs-CZ"/>
        </a:p>
      </dgm:t>
    </dgm:pt>
    <dgm:pt modelId="{62E3A011-BA93-4373-ACE2-A342889FE8F4}" type="sibTrans" cxnId="{B80933CA-21EB-4194-9950-32D945D76FCF}">
      <dgm:prSet/>
      <dgm:spPr/>
      <dgm:t>
        <a:bodyPr/>
        <a:lstStyle/>
        <a:p>
          <a:endParaRPr lang="cs-CZ"/>
        </a:p>
      </dgm:t>
    </dgm:pt>
    <dgm:pt modelId="{086860FC-DFEE-42CC-B531-104991D8F2DD}">
      <dgm:prSet/>
      <dgm:spPr/>
      <dgm:t>
        <a:bodyPr/>
        <a:lstStyle/>
        <a:p>
          <a:endParaRPr lang="cs-CZ" b="0" dirty="0"/>
        </a:p>
      </dgm:t>
    </dgm:pt>
    <dgm:pt modelId="{EFB74E6F-9859-4D25-8DCF-4730595A0CD2}" type="parTrans" cxnId="{E1851829-0D69-4F02-B577-67AF05CC6A02}">
      <dgm:prSet/>
      <dgm:spPr/>
      <dgm:t>
        <a:bodyPr/>
        <a:lstStyle/>
        <a:p>
          <a:endParaRPr lang="cs-CZ"/>
        </a:p>
      </dgm:t>
    </dgm:pt>
    <dgm:pt modelId="{76F26FF1-BFC8-4272-8A04-B69D58FDFAA0}" type="sibTrans" cxnId="{E1851829-0D69-4F02-B577-67AF05CC6A02}">
      <dgm:prSet/>
      <dgm:spPr/>
      <dgm:t>
        <a:bodyPr/>
        <a:lstStyle/>
        <a:p>
          <a:endParaRPr lang="cs-CZ"/>
        </a:p>
      </dgm:t>
    </dgm:pt>
    <dgm:pt modelId="{5E53A036-2B5F-4151-A78A-FD793E6E7EC2}">
      <dgm:prSet phldrT="[Text]" custT="1"/>
      <dgm:spPr/>
      <dgm:t>
        <a:bodyPr/>
        <a:lstStyle/>
        <a:p>
          <a:endParaRPr lang="cs-CZ" sz="3600" dirty="0"/>
        </a:p>
      </dgm:t>
    </dgm:pt>
    <dgm:pt modelId="{CB1628F0-733A-42AD-876D-78C61B071C2B}" type="parTrans" cxnId="{1E9F81C7-070A-44E4-BDEB-83AE54653D70}">
      <dgm:prSet/>
      <dgm:spPr/>
      <dgm:t>
        <a:bodyPr/>
        <a:lstStyle/>
        <a:p>
          <a:endParaRPr lang="cs-CZ"/>
        </a:p>
      </dgm:t>
    </dgm:pt>
    <dgm:pt modelId="{66A11C0A-027D-4A00-B556-3904E677244B}" type="sibTrans" cxnId="{1E9F81C7-070A-44E4-BDEB-83AE54653D70}">
      <dgm:prSet/>
      <dgm:spPr/>
      <dgm:t>
        <a:bodyPr/>
        <a:lstStyle/>
        <a:p>
          <a:endParaRPr lang="cs-CZ"/>
        </a:p>
      </dgm:t>
    </dgm:pt>
    <dgm:pt modelId="{3AA5BC0C-F5DA-487B-BC9F-10EB902D8CE2}">
      <dgm:prSet phldrT="[Text]" custT="1"/>
      <dgm:spPr/>
      <dgm:t>
        <a:bodyPr/>
        <a:lstStyle/>
        <a:p>
          <a:endParaRPr lang="cs-CZ" sz="3600" b="0" dirty="0"/>
        </a:p>
      </dgm:t>
    </dgm:pt>
    <dgm:pt modelId="{56D9728F-EBC1-440E-84E7-5282687E2609}" type="parTrans" cxnId="{7F09CA78-3CFF-4468-910B-C5C44EC110DE}">
      <dgm:prSet/>
      <dgm:spPr/>
      <dgm:t>
        <a:bodyPr/>
        <a:lstStyle/>
        <a:p>
          <a:endParaRPr lang="cs-CZ"/>
        </a:p>
      </dgm:t>
    </dgm:pt>
    <dgm:pt modelId="{C5F24081-4563-4F62-8609-36FBEF1C50E9}" type="sibTrans" cxnId="{7F09CA78-3CFF-4468-910B-C5C44EC110DE}">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2">
        <dgm:presLayoutVars>
          <dgm:chMax val="0"/>
          <dgm:bulletEnabled val="1"/>
        </dgm:presLayoutVars>
      </dgm:prSet>
      <dgm:spPr/>
    </dgm:pt>
    <dgm:pt modelId="{8B656BFC-A8F5-4F15-A973-130C1AD47D8C}" type="pres">
      <dgm:prSet presAssocID="{354B85FF-1918-4D72-BA88-6ABC999769CC}" presName="childText" presStyleLbl="revTx" presStyleIdx="0" presStyleCnt="2">
        <dgm:presLayoutVars>
          <dgm:bulletEnabled val="1"/>
        </dgm:presLayoutVars>
      </dgm:prSet>
      <dgm:spPr/>
    </dgm:pt>
    <dgm:pt modelId="{45C0D847-958B-48FC-858F-133DE4015CC5}" type="pres">
      <dgm:prSet presAssocID="{8605B8AC-256F-442A-B853-3A9223AC2032}" presName="parentText" presStyleLbl="node1" presStyleIdx="1" presStyleCnt="2">
        <dgm:presLayoutVars>
          <dgm:chMax val="0"/>
          <dgm:bulletEnabled val="1"/>
        </dgm:presLayoutVars>
      </dgm:prSet>
      <dgm:spPr/>
    </dgm:pt>
    <dgm:pt modelId="{D06EFD4F-7A35-4D32-BF40-DE6CB02B0514}" type="pres">
      <dgm:prSet presAssocID="{8605B8AC-256F-442A-B853-3A9223AC2032}" presName="childText" presStyleLbl="revTx" presStyleIdx="1" presStyleCnt="2" custScaleY="144602">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E1851829-0D69-4F02-B577-67AF05CC6A02}" srcId="{354B85FF-1918-4D72-BA88-6ABC999769CC}" destId="{086860FC-DFEE-42CC-B531-104991D8F2DD}" srcOrd="2" destOrd="0" parTransId="{EFB74E6F-9859-4D25-8DCF-4730595A0CD2}" sibTransId="{76F26FF1-BFC8-4272-8A04-B69D58FDFAA0}"/>
    <dgm:cxn modelId="{D3CA9D38-CBC0-43AD-9066-6E1109AFAD3D}" type="presOf" srcId="{086860FC-DFEE-42CC-B531-104991D8F2DD}" destId="{8B656BFC-A8F5-4F15-A973-130C1AD47D8C}" srcOrd="0" destOrd="2" presId="urn:microsoft.com/office/officeart/2005/8/layout/vList2"/>
    <dgm:cxn modelId="{AEE0E142-B5FA-469B-B26B-575B1AF9F17E}" type="presOf" srcId="{8AEF1987-A9F2-4B18-9137-5E53AC879C60}" destId="{D06EFD4F-7A35-4D32-BF40-DE6CB02B0514}" srcOrd="0" destOrd="0" presId="urn:microsoft.com/office/officeart/2005/8/layout/vList2"/>
    <dgm:cxn modelId="{B12EA247-8EEF-448E-AE5E-46ED19F147B0}" type="presOf" srcId="{45E35154-F8E7-4640-BB52-DE67D9A07A56}" destId="{8B656BFC-A8F5-4F15-A973-130C1AD47D8C}" srcOrd="0" destOrd="0" presId="urn:microsoft.com/office/officeart/2005/8/layout/vList2"/>
    <dgm:cxn modelId="{89A2E247-9AEC-4E6F-87A1-CEFC11489E99}" srcId="{7D9DBCCD-53BB-4C07-9A58-8D46C1B92BF2}" destId="{8605B8AC-256F-442A-B853-3A9223AC2032}" srcOrd="1" destOrd="0" parTransId="{D8E9F2A5-44EC-40FA-976C-622A0B5DEABB}" sibTransId="{01133A1A-7920-4F6D-9BB1-37308EE138D3}"/>
    <dgm:cxn modelId="{7F09CA78-3CFF-4468-910B-C5C44EC110DE}" srcId="{354B85FF-1918-4D72-BA88-6ABC999769CC}" destId="{3AA5BC0C-F5DA-487B-BC9F-10EB902D8CE2}" srcOrd="1" destOrd="0" parTransId="{56D9728F-EBC1-440E-84E7-5282687E2609}" sibTransId="{C5F24081-4563-4F62-8609-36FBEF1C50E9}"/>
    <dgm:cxn modelId="{B4B1C68C-9951-4FDC-837D-0848BB4530D2}" type="presOf" srcId="{354B85FF-1918-4D72-BA88-6ABC999769CC}" destId="{68AA607E-6D6F-4FC5-A17B-3E913453708D}" srcOrd="0" destOrd="0" presId="urn:microsoft.com/office/officeart/2005/8/layout/vList2"/>
    <dgm:cxn modelId="{B6D820B8-2299-44DC-A4CB-209964A7207E}" type="presOf" srcId="{3AA5BC0C-F5DA-487B-BC9F-10EB902D8CE2}" destId="{8B656BFC-A8F5-4F15-A973-130C1AD47D8C}" srcOrd="0" destOrd="1" presId="urn:microsoft.com/office/officeart/2005/8/layout/vList2"/>
    <dgm:cxn modelId="{1E9F81C7-070A-44E4-BDEB-83AE54653D70}" srcId="{8605B8AC-256F-442A-B853-3A9223AC2032}" destId="{5E53A036-2B5F-4151-A78A-FD793E6E7EC2}" srcOrd="1" destOrd="0" parTransId="{CB1628F0-733A-42AD-876D-78C61B071C2B}" sibTransId="{66A11C0A-027D-4A00-B556-3904E677244B}"/>
    <dgm:cxn modelId="{B80933CA-21EB-4194-9950-32D945D76FCF}" srcId="{8605B8AC-256F-442A-B853-3A9223AC2032}" destId="{8AEF1987-A9F2-4B18-9137-5E53AC879C60}" srcOrd="0" destOrd="0" parTransId="{437C4786-EA23-4C1D-8AC4-411635F2CA23}" sibTransId="{62E3A011-BA93-4373-ACE2-A342889FE8F4}"/>
    <dgm:cxn modelId="{CCCDBBE2-E92B-49D3-A208-24571E10F196}" type="presOf" srcId="{5E53A036-2B5F-4151-A78A-FD793E6E7EC2}" destId="{D06EFD4F-7A35-4D32-BF40-DE6CB02B0514}" srcOrd="0" destOrd="1" presId="urn:microsoft.com/office/officeart/2005/8/layout/vList2"/>
    <dgm:cxn modelId="{7DEAF9EC-7881-4A78-90ED-7D8B8C781225}" type="presOf" srcId="{8605B8AC-256F-442A-B853-3A9223AC2032}" destId="{45C0D847-958B-48FC-858F-133DE4015CC5}"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 modelId="{9C4618F2-F79F-4BA0-9B2D-B0D164C91A84}" type="presParOf" srcId="{DE818D2A-88BF-4ADA-8E0A-7E05399FEDA9}" destId="{45C0D847-958B-48FC-858F-133DE4015CC5}" srcOrd="2" destOrd="0" presId="urn:microsoft.com/office/officeart/2005/8/layout/vList2"/>
    <dgm:cxn modelId="{F1D86913-98FE-4DF0-8528-F1537D9665C9}" type="presParOf" srcId="{DE818D2A-88BF-4ADA-8E0A-7E05399FEDA9}" destId="{D06EFD4F-7A35-4D32-BF40-DE6CB02B051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cs-CZ"/>
        </a:p>
      </dgm:t>
    </dgm:pt>
    <dgm:pt modelId="{354B85FF-1918-4D72-BA88-6ABC999769CC}">
      <dgm:prSet phldrT="[Text]" custT="1"/>
      <dgm:spPr>
        <a:solidFill>
          <a:schemeClr val="accent4">
            <a:lumMod val="75000"/>
          </a:schemeClr>
        </a:solidFill>
      </dgm:spPr>
      <dgm:t>
        <a:bodyPr/>
        <a:lstStyle/>
        <a:p>
          <a:r>
            <a:rPr lang="cs-CZ" sz="4800" b="1" kern="1200" dirty="0"/>
            <a:t>F </a:t>
          </a:r>
          <a:r>
            <a:rPr lang="cs-CZ" sz="4800" kern="1200" dirty="0"/>
            <a:t> </a:t>
          </a:r>
          <a:r>
            <a:rPr lang="cs-CZ" sz="3600" b="1" kern="1200" dirty="0">
              <a:latin typeface="Gill Sans MT" panose="020B0502020104020203"/>
              <a:ea typeface="+mn-ea"/>
              <a:cs typeface="+mn-cs"/>
            </a:rPr>
            <a:t>přispívat k ochraně biologické rozmanitosti, posilovat ekosystémové služby a zachovávat stanoviště a krajiny</a:t>
          </a:r>
          <a:endParaRPr lang="cs-CZ" sz="3600" b="1" kern="1200" dirty="0"/>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AEKO – Ošetřování cenných travních porostů,  </a:t>
          </a:r>
          <a:r>
            <a:rPr lang="cs-CZ" sz="3600" dirty="0">
              <a:uFillTx/>
            </a:rPr>
            <a:t>AEKO – Krajinotvorné sady,  AEKO – Podpora biodiverzity na orné půdě, </a:t>
          </a:r>
          <a:r>
            <a:rPr lang="cs-CZ" sz="3600" dirty="0"/>
            <a:t> Ekologické zemědělství přispívající k biodiverzitě, </a:t>
          </a:r>
          <a:r>
            <a:rPr lang="cs-CZ" sz="3600" dirty="0">
              <a:uFillTx/>
            </a:rPr>
            <a:t>Lesnicko-environmentální opatření; Režimy pro klima a životní prostředí – plošná </a:t>
          </a:r>
          <a:r>
            <a:rPr lang="cs-CZ" sz="3600" dirty="0" err="1">
              <a:uFillTx/>
            </a:rPr>
            <a:t>ekoplatba</a:t>
          </a:r>
          <a:r>
            <a:rPr lang="cs-CZ" sz="3600" dirty="0">
              <a:uFillTx/>
            </a:rPr>
            <a:t> kultura U; Neproduktivní investice v lesích</a:t>
          </a:r>
          <a:endParaRPr lang="cs-CZ" sz="3600" b="0" dirty="0"/>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1" custLinFactNeighborY="-1943">
        <dgm:presLayoutVars>
          <dgm:chMax val="0"/>
          <dgm:bulletEnabled val="1"/>
        </dgm:presLayoutVars>
      </dgm:prSet>
      <dgm:spPr/>
    </dgm:pt>
    <dgm:pt modelId="{8B656BFC-A8F5-4F15-A973-130C1AD47D8C}" type="pres">
      <dgm:prSet presAssocID="{354B85FF-1918-4D72-BA88-6ABC999769CC}" presName="childText" presStyleLbl="revTx" presStyleIdx="0" presStyleCnt="1">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B12EA247-8EEF-448E-AE5E-46ED19F147B0}" type="presOf" srcId="{45E35154-F8E7-4640-BB52-DE67D9A07A56}" destId="{8B656BFC-A8F5-4F15-A973-130C1AD47D8C}" srcOrd="0" destOrd="0" presId="urn:microsoft.com/office/officeart/2005/8/layout/vList2"/>
    <dgm:cxn modelId="{B4B1C68C-9951-4FDC-837D-0848BB4530D2}" type="presOf" srcId="{354B85FF-1918-4D72-BA88-6ABC999769CC}" destId="{68AA607E-6D6F-4FC5-A17B-3E913453708D}"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cs-CZ"/>
        </a:p>
      </dgm:t>
    </dgm:pt>
    <dgm:pt modelId="{354B85FF-1918-4D72-BA88-6ABC999769CC}">
      <dgm:prSet phldrT="[Text]" custT="1"/>
      <dgm:spPr/>
      <dgm:t>
        <a:bodyPr/>
        <a:lstStyle/>
        <a:p>
          <a:r>
            <a:rPr lang="cs-CZ" sz="4800" b="1" kern="1200" dirty="0"/>
            <a:t>G </a:t>
          </a:r>
          <a:r>
            <a:rPr lang="cs-CZ" sz="4800" kern="1200" dirty="0"/>
            <a:t> </a:t>
          </a:r>
          <a:r>
            <a:rPr lang="cs-CZ" sz="3600" b="1" kern="1200" dirty="0">
              <a:solidFill>
                <a:prstClr val="white"/>
              </a:solidFill>
              <a:latin typeface="Gill Sans MT" panose="020B0502020104020203"/>
              <a:ea typeface="+mn-ea"/>
              <a:cs typeface="+mn-cs"/>
            </a:rPr>
            <a:t>Zí</a:t>
          </a:r>
          <a:r>
            <a:rPr lang="cs-CZ" sz="3600" b="1" kern="1200" dirty="0"/>
            <a:t>skávat mladé zemědělce a usnadňovat rozvoj podnikání ve venkovských oblastech</a:t>
          </a:r>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a:t>
          </a:r>
          <a:r>
            <a:rPr lang="cs-CZ" sz="3600" b="0" dirty="0"/>
            <a:t>Založení činnosti mladého zemědělce;  </a:t>
          </a:r>
          <a:r>
            <a:rPr lang="cs-CZ" sz="3600" dirty="0">
              <a:uFillTx/>
            </a:rPr>
            <a:t>Doplňková podpora příjmu pro mladé zemědělce</a:t>
          </a:r>
          <a:endParaRPr lang="cs-CZ" sz="3600" b="0" dirty="0"/>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8605B8AC-256F-442A-B853-3A9223AC2032}">
      <dgm:prSet phldrT="[Text]" custT="1"/>
      <dgm:spPr/>
      <dgm:t>
        <a:bodyPr/>
        <a:lstStyle/>
        <a:p>
          <a:r>
            <a:rPr lang="cs-CZ" sz="4800" b="1" kern="1200" dirty="0"/>
            <a:t>H  </a:t>
          </a:r>
          <a:r>
            <a:rPr lang="cs-CZ" sz="3600" b="1" kern="1200" dirty="0">
              <a:solidFill>
                <a:prstClr val="white"/>
              </a:solidFill>
              <a:latin typeface="Gill Sans MT" panose="020B0502020104020203"/>
              <a:ea typeface="+mn-ea"/>
              <a:cs typeface="+mn-cs"/>
            </a:rPr>
            <a:t>P</a:t>
          </a:r>
          <a:r>
            <a:rPr lang="cs-CZ" sz="3600" b="1" kern="1200" dirty="0"/>
            <a:t>odporovat zaměstnanost, růst, sociální začleňování a místní rozvoj ve venkovských oblastech, včetně biohospodářství a udržitelného lesního hospodářství</a:t>
          </a:r>
        </a:p>
      </dgm:t>
    </dgm:pt>
    <dgm:pt modelId="{D8E9F2A5-44EC-40FA-976C-622A0B5DEABB}" type="parTrans" cxnId="{89A2E247-9AEC-4E6F-87A1-CEFC11489E99}">
      <dgm:prSet/>
      <dgm:spPr/>
      <dgm:t>
        <a:bodyPr/>
        <a:lstStyle/>
        <a:p>
          <a:endParaRPr lang="cs-CZ"/>
        </a:p>
      </dgm:t>
    </dgm:pt>
    <dgm:pt modelId="{01133A1A-7920-4F6D-9BB1-37308EE138D3}" type="sibTrans" cxnId="{89A2E247-9AEC-4E6F-87A1-CEFC11489E99}">
      <dgm:prSet/>
      <dgm:spPr/>
      <dgm:t>
        <a:bodyPr/>
        <a:lstStyle/>
        <a:p>
          <a:endParaRPr lang="cs-CZ"/>
        </a:p>
      </dgm:t>
    </dgm:pt>
    <dgm:pt modelId="{8AEF1987-A9F2-4B18-9137-5E53AC879C60}">
      <dgm:prSet phldrT="[Text]" custT="1"/>
      <dgm:spPr/>
      <dgm:t>
        <a:bodyPr/>
        <a:lstStyle/>
        <a:p>
          <a:r>
            <a:rPr lang="cs-CZ" sz="3600" dirty="0"/>
            <a:t>Intervence:  </a:t>
          </a:r>
          <a:r>
            <a:rPr lang="cs-CZ" sz="3600" dirty="0">
              <a:uFillTx/>
            </a:rPr>
            <a:t>LEADER;  </a:t>
          </a:r>
          <a:r>
            <a:rPr lang="cs-CZ" sz="3600" dirty="0"/>
            <a:t>Investice do nezemědělských činností </a:t>
          </a:r>
        </a:p>
      </dgm:t>
    </dgm:pt>
    <dgm:pt modelId="{437C4786-EA23-4C1D-8AC4-411635F2CA23}" type="parTrans" cxnId="{B80933CA-21EB-4194-9950-32D945D76FCF}">
      <dgm:prSet/>
      <dgm:spPr/>
      <dgm:t>
        <a:bodyPr/>
        <a:lstStyle/>
        <a:p>
          <a:endParaRPr lang="cs-CZ"/>
        </a:p>
      </dgm:t>
    </dgm:pt>
    <dgm:pt modelId="{62E3A011-BA93-4373-ACE2-A342889FE8F4}" type="sibTrans" cxnId="{B80933CA-21EB-4194-9950-32D945D76FCF}">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2" custLinFactY="-57585" custLinFactNeighborX="695" custLinFactNeighborY="-100000">
        <dgm:presLayoutVars>
          <dgm:chMax val="0"/>
          <dgm:bulletEnabled val="1"/>
        </dgm:presLayoutVars>
      </dgm:prSet>
      <dgm:spPr/>
    </dgm:pt>
    <dgm:pt modelId="{8B656BFC-A8F5-4F15-A973-130C1AD47D8C}" type="pres">
      <dgm:prSet presAssocID="{354B85FF-1918-4D72-BA88-6ABC999769CC}" presName="childText" presStyleLbl="revTx" presStyleIdx="0" presStyleCnt="2">
        <dgm:presLayoutVars>
          <dgm:bulletEnabled val="1"/>
        </dgm:presLayoutVars>
      </dgm:prSet>
      <dgm:spPr/>
    </dgm:pt>
    <dgm:pt modelId="{45C0D847-958B-48FC-858F-133DE4015CC5}" type="pres">
      <dgm:prSet presAssocID="{8605B8AC-256F-442A-B853-3A9223AC2032}" presName="parentText" presStyleLbl="node1" presStyleIdx="1" presStyleCnt="2" custLinFactNeighborX="44" custLinFactNeighborY="-13080">
        <dgm:presLayoutVars>
          <dgm:chMax val="0"/>
          <dgm:bulletEnabled val="1"/>
        </dgm:presLayoutVars>
      </dgm:prSet>
      <dgm:spPr/>
    </dgm:pt>
    <dgm:pt modelId="{D06EFD4F-7A35-4D32-BF40-DE6CB02B0514}" type="pres">
      <dgm:prSet presAssocID="{8605B8AC-256F-442A-B853-3A9223AC2032}" presName="childText" presStyleLbl="revTx" presStyleIdx="1" presStyleCnt="2" custScaleY="144602">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AEE0E142-B5FA-469B-B26B-575B1AF9F17E}" type="presOf" srcId="{8AEF1987-A9F2-4B18-9137-5E53AC879C60}" destId="{D06EFD4F-7A35-4D32-BF40-DE6CB02B0514}" srcOrd="0" destOrd="0" presId="urn:microsoft.com/office/officeart/2005/8/layout/vList2"/>
    <dgm:cxn modelId="{B12EA247-8EEF-448E-AE5E-46ED19F147B0}" type="presOf" srcId="{45E35154-F8E7-4640-BB52-DE67D9A07A56}" destId="{8B656BFC-A8F5-4F15-A973-130C1AD47D8C}" srcOrd="0" destOrd="0" presId="urn:microsoft.com/office/officeart/2005/8/layout/vList2"/>
    <dgm:cxn modelId="{89A2E247-9AEC-4E6F-87A1-CEFC11489E99}" srcId="{7D9DBCCD-53BB-4C07-9A58-8D46C1B92BF2}" destId="{8605B8AC-256F-442A-B853-3A9223AC2032}" srcOrd="1" destOrd="0" parTransId="{D8E9F2A5-44EC-40FA-976C-622A0B5DEABB}" sibTransId="{01133A1A-7920-4F6D-9BB1-37308EE138D3}"/>
    <dgm:cxn modelId="{B4B1C68C-9951-4FDC-837D-0848BB4530D2}" type="presOf" srcId="{354B85FF-1918-4D72-BA88-6ABC999769CC}" destId="{68AA607E-6D6F-4FC5-A17B-3E913453708D}" srcOrd="0" destOrd="0" presId="urn:microsoft.com/office/officeart/2005/8/layout/vList2"/>
    <dgm:cxn modelId="{B80933CA-21EB-4194-9950-32D945D76FCF}" srcId="{8605B8AC-256F-442A-B853-3A9223AC2032}" destId="{8AEF1987-A9F2-4B18-9137-5E53AC879C60}" srcOrd="0" destOrd="0" parTransId="{437C4786-EA23-4C1D-8AC4-411635F2CA23}" sibTransId="{62E3A011-BA93-4373-ACE2-A342889FE8F4}"/>
    <dgm:cxn modelId="{7DEAF9EC-7881-4A78-90ED-7D8B8C781225}" type="presOf" srcId="{8605B8AC-256F-442A-B853-3A9223AC2032}" destId="{45C0D847-958B-48FC-858F-133DE4015CC5}"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 modelId="{9C4618F2-F79F-4BA0-9B2D-B0D164C91A84}" type="presParOf" srcId="{DE818D2A-88BF-4ADA-8E0A-7E05399FEDA9}" destId="{45C0D847-958B-48FC-858F-133DE4015CC5}" srcOrd="2" destOrd="0" presId="urn:microsoft.com/office/officeart/2005/8/layout/vList2"/>
    <dgm:cxn modelId="{F1D86913-98FE-4DF0-8528-F1537D9665C9}" type="presParOf" srcId="{DE818D2A-88BF-4ADA-8E0A-7E05399FEDA9}" destId="{D06EFD4F-7A35-4D32-BF40-DE6CB02B051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9DBCCD-53BB-4C07-9A58-8D46C1B92B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cs-CZ"/>
        </a:p>
      </dgm:t>
    </dgm:pt>
    <dgm:pt modelId="{354B85FF-1918-4D72-BA88-6ABC999769CC}">
      <dgm:prSet phldrT="[Text]" custT="1"/>
      <dgm:spPr>
        <a:solidFill>
          <a:schemeClr val="accent4">
            <a:lumMod val="75000"/>
          </a:schemeClr>
        </a:solidFill>
      </dgm:spPr>
      <dgm:t>
        <a:bodyPr/>
        <a:lstStyle/>
        <a:p>
          <a:r>
            <a:rPr lang="cs-CZ" sz="4800" b="1" kern="1200" dirty="0"/>
            <a:t>I </a:t>
          </a:r>
          <a:r>
            <a:rPr lang="cs-CZ" sz="4800" kern="1200" dirty="0"/>
            <a:t> </a:t>
          </a:r>
          <a:r>
            <a:rPr lang="cs-CZ" sz="3600" b="1" kern="1200" dirty="0">
              <a:solidFill>
                <a:prstClr val="white"/>
              </a:solidFill>
              <a:latin typeface="Gill Sans MT" panose="020B0502020104020203"/>
              <a:ea typeface="+mn-ea"/>
              <a:cs typeface="+mn-cs"/>
            </a:rPr>
            <a:t>Z</a:t>
          </a:r>
          <a:r>
            <a:rPr lang="cs-CZ" sz="3600" b="1" kern="1200" dirty="0">
              <a:latin typeface="Gill Sans MT" panose="020B0502020104020203"/>
              <a:ea typeface="+mn-ea"/>
              <a:cs typeface="+mn-cs"/>
            </a:rPr>
            <a:t>lepšovat reakci zemědělství EU na společenskou poptávku po potravinách a zdraví, včetně bezpečných, výživných a udržitelných potravin, potravinového odpadu, jakož i dobrých životních podmínek zvířat</a:t>
          </a:r>
          <a:endParaRPr lang="cs-CZ" sz="3600" b="1" kern="1200" dirty="0"/>
        </a:p>
      </dgm:t>
    </dgm:pt>
    <dgm:pt modelId="{85CE39F5-6900-4AE3-9741-775C8C1448C1}" type="parTrans" cxnId="{26456DF9-05FC-434E-9C19-12173E969BA2}">
      <dgm:prSet/>
      <dgm:spPr/>
      <dgm:t>
        <a:bodyPr/>
        <a:lstStyle/>
        <a:p>
          <a:endParaRPr lang="cs-CZ"/>
        </a:p>
      </dgm:t>
    </dgm:pt>
    <dgm:pt modelId="{D1A1E52F-69D6-40C5-AACF-A926E6184E69}" type="sibTrans" cxnId="{26456DF9-05FC-434E-9C19-12173E969BA2}">
      <dgm:prSet/>
      <dgm:spPr/>
      <dgm:t>
        <a:bodyPr/>
        <a:lstStyle/>
        <a:p>
          <a:endParaRPr lang="cs-CZ"/>
        </a:p>
      </dgm:t>
    </dgm:pt>
    <dgm:pt modelId="{45E35154-F8E7-4640-BB52-DE67D9A07A56}">
      <dgm:prSet phldrT="[Text]" custT="1"/>
      <dgm:spPr/>
      <dgm:t>
        <a:bodyPr/>
        <a:lstStyle/>
        <a:p>
          <a:r>
            <a:rPr lang="cs-CZ" sz="3600" dirty="0"/>
            <a:t>Intervence:  Dobré životní podmínky zvířat;  Snižování používání </a:t>
          </a:r>
          <a:r>
            <a:rPr lang="cs-CZ" sz="3600" dirty="0" err="1"/>
            <a:t>antimikrobik</a:t>
          </a:r>
          <a:r>
            <a:rPr lang="cs-CZ" sz="3600" dirty="0"/>
            <a:t>;  </a:t>
          </a:r>
          <a:endParaRPr lang="cs-CZ" sz="3600" b="0" dirty="0"/>
        </a:p>
      </dgm:t>
    </dgm:pt>
    <dgm:pt modelId="{3A6DA114-81F6-44FF-8B64-BB9E4B2352EE}" type="parTrans" cxnId="{2DABD220-603F-49F7-B00F-F011DF48A07B}">
      <dgm:prSet/>
      <dgm:spPr/>
      <dgm:t>
        <a:bodyPr/>
        <a:lstStyle/>
        <a:p>
          <a:endParaRPr lang="cs-CZ"/>
        </a:p>
      </dgm:t>
    </dgm:pt>
    <dgm:pt modelId="{41B8A7BE-442C-4586-82D5-62286BF7C70A}" type="sibTrans" cxnId="{2DABD220-603F-49F7-B00F-F011DF48A07B}">
      <dgm:prSet/>
      <dgm:spPr/>
      <dgm:t>
        <a:bodyPr/>
        <a:lstStyle/>
        <a:p>
          <a:endParaRPr lang="cs-CZ"/>
        </a:p>
      </dgm:t>
    </dgm:pt>
    <dgm:pt modelId="{DE818D2A-88BF-4ADA-8E0A-7E05399FEDA9}" type="pres">
      <dgm:prSet presAssocID="{7D9DBCCD-53BB-4C07-9A58-8D46C1B92BF2}" presName="linear" presStyleCnt="0">
        <dgm:presLayoutVars>
          <dgm:animLvl val="lvl"/>
          <dgm:resizeHandles val="exact"/>
        </dgm:presLayoutVars>
      </dgm:prSet>
      <dgm:spPr/>
    </dgm:pt>
    <dgm:pt modelId="{68AA607E-6D6F-4FC5-A17B-3E913453708D}" type="pres">
      <dgm:prSet presAssocID="{354B85FF-1918-4D72-BA88-6ABC999769CC}" presName="parentText" presStyleLbl="node1" presStyleIdx="0" presStyleCnt="1" custLinFactNeighborY="-3188">
        <dgm:presLayoutVars>
          <dgm:chMax val="0"/>
          <dgm:bulletEnabled val="1"/>
        </dgm:presLayoutVars>
      </dgm:prSet>
      <dgm:spPr/>
    </dgm:pt>
    <dgm:pt modelId="{8B656BFC-A8F5-4F15-A973-130C1AD47D8C}" type="pres">
      <dgm:prSet presAssocID="{354B85FF-1918-4D72-BA88-6ABC999769CC}" presName="childText" presStyleLbl="revTx" presStyleIdx="0" presStyleCnt="1">
        <dgm:presLayoutVars>
          <dgm:bulletEnabled val="1"/>
        </dgm:presLayoutVars>
      </dgm:prSet>
      <dgm:spPr/>
    </dgm:pt>
  </dgm:ptLst>
  <dgm:cxnLst>
    <dgm:cxn modelId="{5804871F-C249-4230-9171-45FEA74FA181}" type="presOf" srcId="{7D9DBCCD-53BB-4C07-9A58-8D46C1B92BF2}" destId="{DE818D2A-88BF-4ADA-8E0A-7E05399FEDA9}" srcOrd="0" destOrd="0" presId="urn:microsoft.com/office/officeart/2005/8/layout/vList2"/>
    <dgm:cxn modelId="{2DABD220-603F-49F7-B00F-F011DF48A07B}" srcId="{354B85FF-1918-4D72-BA88-6ABC999769CC}" destId="{45E35154-F8E7-4640-BB52-DE67D9A07A56}" srcOrd="0" destOrd="0" parTransId="{3A6DA114-81F6-44FF-8B64-BB9E4B2352EE}" sibTransId="{41B8A7BE-442C-4586-82D5-62286BF7C70A}"/>
    <dgm:cxn modelId="{B12EA247-8EEF-448E-AE5E-46ED19F147B0}" type="presOf" srcId="{45E35154-F8E7-4640-BB52-DE67D9A07A56}" destId="{8B656BFC-A8F5-4F15-A973-130C1AD47D8C}" srcOrd="0" destOrd="0" presId="urn:microsoft.com/office/officeart/2005/8/layout/vList2"/>
    <dgm:cxn modelId="{B4B1C68C-9951-4FDC-837D-0848BB4530D2}" type="presOf" srcId="{354B85FF-1918-4D72-BA88-6ABC999769CC}" destId="{68AA607E-6D6F-4FC5-A17B-3E913453708D}" srcOrd="0" destOrd="0" presId="urn:microsoft.com/office/officeart/2005/8/layout/vList2"/>
    <dgm:cxn modelId="{26456DF9-05FC-434E-9C19-12173E969BA2}" srcId="{7D9DBCCD-53BB-4C07-9A58-8D46C1B92BF2}" destId="{354B85FF-1918-4D72-BA88-6ABC999769CC}" srcOrd="0" destOrd="0" parTransId="{85CE39F5-6900-4AE3-9741-775C8C1448C1}" sibTransId="{D1A1E52F-69D6-40C5-AACF-A926E6184E69}"/>
    <dgm:cxn modelId="{38D878DA-36E8-4794-B85B-78E08EDA4469}" type="presParOf" srcId="{DE818D2A-88BF-4ADA-8E0A-7E05399FEDA9}" destId="{68AA607E-6D6F-4FC5-A17B-3E913453708D}" srcOrd="0" destOrd="0" presId="urn:microsoft.com/office/officeart/2005/8/layout/vList2"/>
    <dgm:cxn modelId="{8F8610F3-10E2-4239-8A1D-CA5348FFF230}" type="presParOf" srcId="{DE818D2A-88BF-4ADA-8E0A-7E05399FEDA9}" destId="{8B656BFC-A8F5-4F15-A973-130C1AD47D8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7EED-C369-474E-BF6F-DE90DBA9D82C}">
      <dsp:nvSpPr>
        <dsp:cNvPr id="0" name=""/>
        <dsp:cNvSpPr/>
      </dsp:nvSpPr>
      <dsp:spPr>
        <a:xfrm>
          <a:off x="360692" y="1015088"/>
          <a:ext cx="19235278" cy="123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b="1" kern="1200" dirty="0"/>
            <a:t>Varianta rozpočtu s vyčíslením všech potřeb Strategického plánu</a:t>
          </a:r>
        </a:p>
      </dsp:txBody>
      <dsp:txXfrm>
        <a:off x="396931" y="1051327"/>
        <a:ext cx="19162800" cy="1164816"/>
      </dsp:txXfrm>
    </dsp:sp>
    <dsp:sp modelId="{EEE4FEA7-8AE2-4186-A72B-487BF233301D}">
      <dsp:nvSpPr>
        <dsp:cNvPr id="0" name=""/>
        <dsp:cNvSpPr/>
      </dsp:nvSpPr>
      <dsp:spPr>
        <a:xfrm>
          <a:off x="5030737" y="2252382"/>
          <a:ext cx="4947594" cy="1115601"/>
        </a:xfrm>
        <a:custGeom>
          <a:avLst/>
          <a:gdLst/>
          <a:ahLst/>
          <a:cxnLst/>
          <a:rect l="0" t="0" r="0" b="0"/>
          <a:pathLst>
            <a:path>
              <a:moveTo>
                <a:pt x="4947594" y="0"/>
              </a:moveTo>
              <a:lnTo>
                <a:pt x="4947594" y="557800"/>
              </a:lnTo>
              <a:lnTo>
                <a:pt x="0" y="557800"/>
              </a:lnTo>
              <a:lnTo>
                <a:pt x="0" y="111560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0F307E-F86C-46B4-87E6-A2B3E520E335}">
      <dsp:nvSpPr>
        <dsp:cNvPr id="0" name=""/>
        <dsp:cNvSpPr/>
      </dsp:nvSpPr>
      <dsp:spPr>
        <a:xfrm>
          <a:off x="611810" y="3367984"/>
          <a:ext cx="8837853" cy="10605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b="1" kern="1200" dirty="0"/>
            <a:t>I. Pilíř </a:t>
          </a:r>
        </a:p>
      </dsp:txBody>
      <dsp:txXfrm>
        <a:off x="642872" y="3399046"/>
        <a:ext cx="8775729" cy="998424"/>
      </dsp:txXfrm>
    </dsp:sp>
    <dsp:sp modelId="{753CD9C6-E8AC-496B-AC58-9110C516C843}">
      <dsp:nvSpPr>
        <dsp:cNvPr id="0" name=""/>
        <dsp:cNvSpPr/>
      </dsp:nvSpPr>
      <dsp:spPr>
        <a:xfrm>
          <a:off x="2251991" y="4428532"/>
          <a:ext cx="2778745" cy="831474"/>
        </a:xfrm>
        <a:custGeom>
          <a:avLst/>
          <a:gdLst/>
          <a:ahLst/>
          <a:cxnLst/>
          <a:rect l="0" t="0" r="0" b="0"/>
          <a:pathLst>
            <a:path>
              <a:moveTo>
                <a:pt x="2778745" y="0"/>
              </a:moveTo>
              <a:lnTo>
                <a:pt x="2778745" y="415737"/>
              </a:lnTo>
              <a:lnTo>
                <a:pt x="0" y="415737"/>
              </a:lnTo>
              <a:lnTo>
                <a:pt x="0" y="83147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32F6C7-44BB-450C-BE07-3B6345CE28A6}">
      <dsp:nvSpPr>
        <dsp:cNvPr id="0" name=""/>
        <dsp:cNvSpPr/>
      </dsp:nvSpPr>
      <dsp:spPr>
        <a:xfrm>
          <a:off x="2387" y="5260006"/>
          <a:ext cx="4499207" cy="23627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b="0" kern="1200" dirty="0"/>
            <a:t>Přímé platby</a:t>
          </a:r>
          <a:br>
            <a:rPr lang="cs-CZ" sz="4000" b="0" kern="1200" dirty="0"/>
          </a:br>
          <a:r>
            <a:rPr lang="cs-CZ" sz="4000" b="0" kern="1200" dirty="0"/>
            <a:t> </a:t>
          </a:r>
          <a:br>
            <a:rPr lang="cs-CZ" sz="4000" b="0" kern="1200" dirty="0"/>
          </a:br>
          <a:r>
            <a:rPr lang="cs-CZ" sz="4000" b="0" i="0" kern="1200" dirty="0"/>
            <a:t>€ </a:t>
          </a:r>
          <a:r>
            <a:rPr lang="cs-CZ" sz="4000" b="0" kern="1200" dirty="0"/>
            <a:t>4,27 mld. </a:t>
          </a:r>
        </a:p>
      </dsp:txBody>
      <dsp:txXfrm>
        <a:off x="71590" y="5329209"/>
        <a:ext cx="4360801" cy="2224371"/>
      </dsp:txXfrm>
    </dsp:sp>
    <dsp:sp modelId="{D692CD59-715B-4C4A-AEEC-C5C1859D165F}">
      <dsp:nvSpPr>
        <dsp:cNvPr id="0" name=""/>
        <dsp:cNvSpPr/>
      </dsp:nvSpPr>
      <dsp:spPr>
        <a:xfrm>
          <a:off x="5030737" y="4428532"/>
          <a:ext cx="2867824" cy="786691"/>
        </a:xfrm>
        <a:custGeom>
          <a:avLst/>
          <a:gdLst/>
          <a:ahLst/>
          <a:cxnLst/>
          <a:rect l="0" t="0" r="0" b="0"/>
          <a:pathLst>
            <a:path>
              <a:moveTo>
                <a:pt x="0" y="0"/>
              </a:moveTo>
              <a:lnTo>
                <a:pt x="0" y="393345"/>
              </a:lnTo>
              <a:lnTo>
                <a:pt x="2867824" y="393345"/>
              </a:lnTo>
              <a:lnTo>
                <a:pt x="2867824" y="78669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9025F-DD6E-44D1-BBE5-AFF1FA9A965F}">
      <dsp:nvSpPr>
        <dsp:cNvPr id="0" name=""/>
        <dsp:cNvSpPr/>
      </dsp:nvSpPr>
      <dsp:spPr>
        <a:xfrm>
          <a:off x="5686378" y="5215224"/>
          <a:ext cx="4424366" cy="23892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b="0" kern="1200" dirty="0"/>
            <a:t>Sektorové </a:t>
          </a:r>
        </a:p>
        <a:p>
          <a:pPr marL="0" lvl="0" indent="0" algn="ctr" defTabSz="1689100">
            <a:lnSpc>
              <a:spcPct val="90000"/>
            </a:lnSpc>
            <a:spcBef>
              <a:spcPct val="0"/>
            </a:spcBef>
            <a:spcAft>
              <a:spcPct val="35000"/>
            </a:spcAft>
            <a:buNone/>
          </a:pPr>
          <a:r>
            <a:rPr lang="cs-CZ" sz="3800" b="0" kern="1200" dirty="0"/>
            <a:t>intervence </a:t>
          </a:r>
        </a:p>
        <a:p>
          <a:pPr marL="0" lvl="0" indent="0" algn="ctr" defTabSz="1689100">
            <a:lnSpc>
              <a:spcPct val="90000"/>
            </a:lnSpc>
            <a:spcBef>
              <a:spcPct val="0"/>
            </a:spcBef>
            <a:spcAft>
              <a:spcPct val="35000"/>
            </a:spcAft>
            <a:buNone/>
          </a:pPr>
          <a:r>
            <a:rPr lang="cs-CZ" sz="3800" kern="1200" dirty="0"/>
            <a:t> </a:t>
          </a:r>
          <a:r>
            <a:rPr lang="cs-CZ" sz="3800" b="0" i="0" kern="1200" dirty="0"/>
            <a:t>€ </a:t>
          </a:r>
          <a:r>
            <a:rPr lang="cs-CZ" sz="3800" kern="1200" dirty="0"/>
            <a:t>86,57 mil.</a:t>
          </a:r>
        </a:p>
      </dsp:txBody>
      <dsp:txXfrm>
        <a:off x="5756358" y="5285204"/>
        <a:ext cx="4284406" cy="2249321"/>
      </dsp:txXfrm>
    </dsp:sp>
    <dsp:sp modelId="{9D5F30F8-DF51-4D43-A6D0-F9DC1F1200C5}">
      <dsp:nvSpPr>
        <dsp:cNvPr id="0" name=""/>
        <dsp:cNvSpPr/>
      </dsp:nvSpPr>
      <dsp:spPr>
        <a:xfrm>
          <a:off x="9978331" y="2252382"/>
          <a:ext cx="4966542" cy="973538"/>
        </a:xfrm>
        <a:custGeom>
          <a:avLst/>
          <a:gdLst/>
          <a:ahLst/>
          <a:cxnLst/>
          <a:rect l="0" t="0" r="0" b="0"/>
          <a:pathLst>
            <a:path>
              <a:moveTo>
                <a:pt x="0" y="0"/>
              </a:moveTo>
              <a:lnTo>
                <a:pt x="0" y="486769"/>
              </a:lnTo>
              <a:lnTo>
                <a:pt x="4966542" y="486769"/>
              </a:lnTo>
              <a:lnTo>
                <a:pt x="4966542" y="97353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6D560F-5DF8-42A1-9A49-C9DEA8DA97FB}">
      <dsp:nvSpPr>
        <dsp:cNvPr id="0" name=""/>
        <dsp:cNvSpPr/>
      </dsp:nvSpPr>
      <dsp:spPr>
        <a:xfrm>
          <a:off x="10525947" y="3225920"/>
          <a:ext cx="8837853" cy="10605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b="1" kern="1200" dirty="0"/>
            <a:t>II. Pilíř</a:t>
          </a:r>
        </a:p>
      </dsp:txBody>
      <dsp:txXfrm>
        <a:off x="10557009" y="3256982"/>
        <a:ext cx="8775729" cy="998424"/>
      </dsp:txXfrm>
    </dsp:sp>
    <dsp:sp modelId="{E101987B-4491-4B89-9837-9860F8D829EA}">
      <dsp:nvSpPr>
        <dsp:cNvPr id="0" name=""/>
        <dsp:cNvSpPr/>
      </dsp:nvSpPr>
      <dsp:spPr>
        <a:xfrm>
          <a:off x="14880096" y="4286468"/>
          <a:ext cx="91440" cy="991207"/>
        </a:xfrm>
        <a:custGeom>
          <a:avLst/>
          <a:gdLst/>
          <a:ahLst/>
          <a:cxnLst/>
          <a:rect l="0" t="0" r="0" b="0"/>
          <a:pathLst>
            <a:path>
              <a:moveTo>
                <a:pt x="64777" y="0"/>
              </a:moveTo>
              <a:lnTo>
                <a:pt x="64777" y="495603"/>
              </a:lnTo>
              <a:lnTo>
                <a:pt x="45720" y="495603"/>
              </a:lnTo>
              <a:lnTo>
                <a:pt x="45720" y="9912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C1D2B-645A-4841-A8DC-1BFBF0058371}">
      <dsp:nvSpPr>
        <dsp:cNvPr id="0" name=""/>
        <dsp:cNvSpPr/>
      </dsp:nvSpPr>
      <dsp:spPr>
        <a:xfrm>
          <a:off x="12088220" y="5277676"/>
          <a:ext cx="5675192" cy="22316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a:t>Rozvoj venkova</a:t>
          </a:r>
          <a:br>
            <a:rPr lang="cs-CZ" sz="4000" kern="1200" dirty="0"/>
          </a:br>
          <a:endParaRPr lang="cs-CZ" sz="4000" kern="1200" dirty="0"/>
        </a:p>
        <a:p>
          <a:pPr marL="0" lvl="0" indent="0" algn="ctr" defTabSz="1778000">
            <a:lnSpc>
              <a:spcPct val="90000"/>
            </a:lnSpc>
            <a:spcBef>
              <a:spcPct val="0"/>
            </a:spcBef>
            <a:spcAft>
              <a:spcPct val="35000"/>
            </a:spcAft>
            <a:buNone/>
          </a:pPr>
          <a:r>
            <a:rPr lang="cs-CZ" sz="4000" b="0" i="0" kern="1200" dirty="0"/>
            <a:t>€ </a:t>
          </a:r>
          <a:r>
            <a:rPr lang="cs-CZ" sz="4000" kern="1200" dirty="0"/>
            <a:t>3,9 mld.</a:t>
          </a:r>
        </a:p>
      </dsp:txBody>
      <dsp:txXfrm>
        <a:off x="12153583" y="5343039"/>
        <a:ext cx="5544466" cy="2100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5356"/>
          <a:ext cx="21942709" cy="12163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A </a:t>
          </a:r>
          <a:r>
            <a:rPr lang="cs-CZ" sz="4800" kern="1200" dirty="0"/>
            <a:t> </a:t>
          </a:r>
          <a:r>
            <a:rPr lang="cs-CZ" sz="3600" b="1" kern="1200" dirty="0"/>
            <a:t>Podporovat příjmy a odolnost životaschopných zemědělských podniků v celé Unii za účelem posílení bezpečnosti potravin </a:t>
          </a:r>
        </a:p>
      </dsp:txBody>
      <dsp:txXfrm>
        <a:off x="59377" y="64733"/>
        <a:ext cx="21823955" cy="1097588"/>
      </dsp:txXfrm>
    </dsp:sp>
    <dsp:sp modelId="{8B656BFC-A8F5-4F15-A973-130C1AD47D8C}">
      <dsp:nvSpPr>
        <dsp:cNvPr id="0" name=""/>
        <dsp:cNvSpPr/>
      </dsp:nvSpPr>
      <dsp:spPr>
        <a:xfrm>
          <a:off x="0" y="1221698"/>
          <a:ext cx="21942709" cy="161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t>
          </a:r>
          <a:r>
            <a:rPr lang="cs-CZ" sz="3600" b="0" kern="1200" dirty="0"/>
            <a:t>Přímé platby oddělené od produkce; Přírodní omezení nebo jiná omezení specifická pro určité oblasti; Přímé platby vázané na produkci</a:t>
          </a:r>
        </a:p>
        <a:p>
          <a:pPr marL="285750" lvl="1" indent="-285750" algn="l" defTabSz="1600200">
            <a:lnSpc>
              <a:spcPct val="90000"/>
            </a:lnSpc>
            <a:spcBef>
              <a:spcPct val="0"/>
            </a:spcBef>
            <a:spcAft>
              <a:spcPct val="20000"/>
            </a:spcAft>
            <a:buChar char="•"/>
          </a:pPr>
          <a:endParaRPr lang="cs-CZ" sz="3600" b="0" kern="1200" dirty="0"/>
        </a:p>
        <a:p>
          <a:pPr marL="285750" lvl="1" indent="-285750" algn="l" defTabSz="1600200">
            <a:lnSpc>
              <a:spcPct val="90000"/>
            </a:lnSpc>
            <a:spcBef>
              <a:spcPct val="0"/>
            </a:spcBef>
            <a:spcAft>
              <a:spcPct val="20000"/>
            </a:spcAft>
            <a:buChar char="•"/>
          </a:pPr>
          <a:endParaRPr lang="cs-CZ" sz="3600" b="0" kern="1200" dirty="0"/>
        </a:p>
      </dsp:txBody>
      <dsp:txXfrm>
        <a:off x="0" y="1221698"/>
        <a:ext cx="21942709" cy="1613992"/>
      </dsp:txXfrm>
    </dsp:sp>
    <dsp:sp modelId="{45C0D847-958B-48FC-858F-133DE4015CC5}">
      <dsp:nvSpPr>
        <dsp:cNvPr id="0" name=""/>
        <dsp:cNvSpPr/>
      </dsp:nvSpPr>
      <dsp:spPr>
        <a:xfrm>
          <a:off x="0" y="2835691"/>
          <a:ext cx="21942709" cy="1216342"/>
        </a:xfrm>
        <a:prstGeom prst="roundRect">
          <a:avLst/>
        </a:prstGeom>
        <a:solidFill>
          <a:schemeClr val="accent5">
            <a:hueOff val="-9990450"/>
            <a:satOff val="68862"/>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B  </a:t>
          </a:r>
          <a:r>
            <a:rPr lang="cs-CZ" sz="3600" b="1" kern="1200" dirty="0"/>
            <a:t>Posílení tržní orientace a zvýšení konkurenceschopnosti, a to i prostřednictvím většího zaměření na výzkum, technologii a digitalizaci </a:t>
          </a:r>
        </a:p>
      </dsp:txBody>
      <dsp:txXfrm>
        <a:off x="59377" y="2895068"/>
        <a:ext cx="21823955" cy="1097588"/>
      </dsp:txXfrm>
    </dsp:sp>
    <dsp:sp modelId="{D06EFD4F-7A35-4D32-BF40-DE6CB02B0514}">
      <dsp:nvSpPr>
        <dsp:cNvPr id="0" name=""/>
        <dsp:cNvSpPr/>
      </dsp:nvSpPr>
      <dsp:spPr>
        <a:xfrm>
          <a:off x="0" y="4052033"/>
          <a:ext cx="21942709" cy="159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t>
          </a:r>
          <a:r>
            <a:rPr lang="cs-CZ" sz="3600" kern="1200" dirty="0">
              <a:uFillTx/>
            </a:rPr>
            <a:t>Investice do zemědělských podniků, zpracování zemědělských produktů, </a:t>
          </a:r>
          <a:r>
            <a:rPr lang="cs-CZ" sz="3600" kern="1200" dirty="0"/>
            <a:t>investice v lesním hospodářství, do lesnické infrastruktury; </a:t>
          </a:r>
          <a:r>
            <a:rPr lang="cs-CZ" sz="3600" kern="1200" dirty="0">
              <a:uFillTx/>
            </a:rPr>
            <a:t>Inovace v zemědělské prvovýrobě a při zpracování zem. podniků; Sektorové intervence - </a:t>
          </a:r>
          <a:r>
            <a:rPr lang="cs-CZ" sz="3600" kern="1200" dirty="0"/>
            <a:t>v sektoru révy vinné a vína, v sektoru včelařství</a:t>
          </a:r>
        </a:p>
      </dsp:txBody>
      <dsp:txXfrm>
        <a:off x="0" y="4052033"/>
        <a:ext cx="21942709" cy="1599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746346"/>
          <a:ext cx="21942709" cy="121680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C </a:t>
          </a:r>
          <a:r>
            <a:rPr lang="cs-CZ" sz="4800" kern="1200" dirty="0"/>
            <a:t> </a:t>
          </a:r>
          <a:r>
            <a:rPr lang="cs-CZ" sz="3600" b="1" kern="1200" dirty="0">
              <a:latin typeface="Gill Sans MT" panose="020B0502020104020203"/>
              <a:ea typeface="+mn-ea"/>
              <a:cs typeface="+mn-cs"/>
            </a:rPr>
            <a:t>Zlepšovat postavení zemědělců v hodnotovém řetězci</a:t>
          </a:r>
          <a:r>
            <a:rPr lang="cs-CZ" sz="3600" kern="1200" dirty="0"/>
            <a:t> </a:t>
          </a:r>
          <a:endParaRPr lang="cs-CZ" sz="3600" b="1" kern="1200" dirty="0"/>
        </a:p>
      </dsp:txBody>
      <dsp:txXfrm>
        <a:off x="59399" y="805745"/>
        <a:ext cx="21823911" cy="1098002"/>
      </dsp:txXfrm>
    </dsp:sp>
    <dsp:sp modelId="{8B656BFC-A8F5-4F15-A973-130C1AD47D8C}">
      <dsp:nvSpPr>
        <dsp:cNvPr id="0" name=""/>
        <dsp:cNvSpPr/>
      </dsp:nvSpPr>
      <dsp:spPr>
        <a:xfrm>
          <a:off x="0" y="1984060"/>
          <a:ext cx="2194270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Spolupráce mezi účastníky KDŘ; Intervence v sektorech: ovoce a zeleniny, mléka, okrasných rostlin, brambor, chovu nosnic</a:t>
          </a:r>
          <a:endParaRPr lang="cs-CZ" sz="3600" b="0" kern="1200" dirty="0"/>
        </a:p>
      </dsp:txBody>
      <dsp:txXfrm>
        <a:off x="0" y="1984060"/>
        <a:ext cx="21942709"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5730"/>
          <a:ext cx="21942709" cy="11193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a:t>D </a:t>
          </a:r>
          <a:r>
            <a:rPr lang="cs-CZ" sz="4800" kern="1200"/>
            <a:t> </a:t>
          </a:r>
          <a:r>
            <a:rPr lang="cs-CZ" sz="3600" b="1" kern="1200">
              <a:latin typeface="Gill Sans MT" panose="020B0502020104020203"/>
              <a:ea typeface="+mn-ea"/>
              <a:cs typeface="+mn-cs"/>
            </a:rPr>
            <a:t>P</a:t>
          </a:r>
          <a:r>
            <a:rPr lang="cs-CZ" sz="3600" b="1" kern="1200"/>
            <a:t>řispívat ke zmírňování změny klimatu a přizpůsobování se této změně, jakož i k udržitelné energii</a:t>
          </a:r>
          <a:endParaRPr lang="cs-CZ" sz="3600" b="1" kern="1200" dirty="0"/>
        </a:p>
      </dsp:txBody>
      <dsp:txXfrm>
        <a:off x="54643" y="60373"/>
        <a:ext cx="21833423" cy="1010077"/>
      </dsp:txXfrm>
    </dsp:sp>
    <dsp:sp modelId="{8B656BFC-A8F5-4F15-A973-130C1AD47D8C}">
      <dsp:nvSpPr>
        <dsp:cNvPr id="0" name=""/>
        <dsp:cNvSpPr/>
      </dsp:nvSpPr>
      <dsp:spPr>
        <a:xfrm>
          <a:off x="0" y="1125094"/>
          <a:ext cx="21942709" cy="181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Režimy pro klima a životní prostředí - plošná </a:t>
          </a:r>
          <a:r>
            <a:rPr lang="cs-CZ" sz="3600" kern="1200" dirty="0" err="1"/>
            <a:t>ekoplatba</a:t>
          </a:r>
          <a:r>
            <a:rPr lang="cs-CZ" sz="3600" kern="1200" dirty="0"/>
            <a:t> (kultura T + G) a ošetřování TTP;  </a:t>
          </a:r>
          <a:r>
            <a:rPr lang="cs-CZ" sz="3600" kern="1200" dirty="0">
              <a:uFillTx/>
            </a:rPr>
            <a:t>Zalesňování zemědělské půdy,  Agrolesnictví; Investice do obnovy kalamitních ploch, </a:t>
          </a:r>
          <a:r>
            <a:rPr lang="cs-CZ" sz="3600" kern="1200" dirty="0"/>
            <a:t>do ochrany melioračních a zpevňujících dřevin;  </a:t>
          </a:r>
          <a:r>
            <a:rPr lang="cs-CZ" sz="3600" kern="1200" dirty="0">
              <a:uFillTx/>
            </a:rPr>
            <a:t>Vodohospodářská opatření v lesích;  Technologie snižující emise GHG a NH</a:t>
          </a:r>
          <a:r>
            <a:rPr lang="cs-CZ" sz="3600" kern="1200" baseline="-25000" dirty="0">
              <a:uFillTx/>
            </a:rPr>
            <a:t>3</a:t>
          </a:r>
          <a:endParaRPr lang="cs-CZ" sz="3600" b="0" kern="1200" dirty="0"/>
        </a:p>
        <a:p>
          <a:pPr marL="285750" lvl="1" indent="-285750" algn="l" defTabSz="1600200">
            <a:lnSpc>
              <a:spcPct val="90000"/>
            </a:lnSpc>
            <a:spcBef>
              <a:spcPct val="0"/>
            </a:spcBef>
            <a:spcAft>
              <a:spcPct val="20000"/>
            </a:spcAft>
            <a:buChar char="•"/>
          </a:pPr>
          <a:endParaRPr lang="cs-CZ" sz="3600" b="0" kern="1200" dirty="0"/>
        </a:p>
        <a:p>
          <a:pPr marL="285750" lvl="1" indent="-285750" algn="l" defTabSz="1600200">
            <a:lnSpc>
              <a:spcPct val="90000"/>
            </a:lnSpc>
            <a:spcBef>
              <a:spcPct val="0"/>
            </a:spcBef>
            <a:spcAft>
              <a:spcPct val="20000"/>
            </a:spcAft>
            <a:buChar char="•"/>
          </a:pPr>
          <a:endParaRPr lang="cs-CZ" sz="3600" b="0" kern="1200" dirty="0"/>
        </a:p>
      </dsp:txBody>
      <dsp:txXfrm>
        <a:off x="0" y="1125094"/>
        <a:ext cx="21942709" cy="1815378"/>
      </dsp:txXfrm>
    </dsp:sp>
    <dsp:sp modelId="{45C0D847-958B-48FC-858F-133DE4015CC5}">
      <dsp:nvSpPr>
        <dsp:cNvPr id="0" name=""/>
        <dsp:cNvSpPr/>
      </dsp:nvSpPr>
      <dsp:spPr>
        <a:xfrm>
          <a:off x="0" y="2940472"/>
          <a:ext cx="21942709" cy="1119363"/>
        </a:xfrm>
        <a:prstGeom prst="roundRect">
          <a:avLst/>
        </a:prstGeom>
        <a:solidFill>
          <a:schemeClr val="accent2">
            <a:hueOff val="5265249"/>
            <a:satOff val="0"/>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a:t>E  </a:t>
          </a:r>
          <a:r>
            <a:rPr lang="cs-CZ" sz="3600" b="1" kern="1200">
              <a:latin typeface="Gill Sans MT" panose="020B0502020104020203"/>
              <a:ea typeface="+mn-ea"/>
              <a:cs typeface="+mn-cs"/>
            </a:rPr>
            <a:t>P</a:t>
          </a:r>
          <a:r>
            <a:rPr lang="cs-CZ" sz="3600" b="1" kern="1200"/>
            <a:t>odporovat udržitelný rozvoj přírodních zdrojů, jako je voda, půda a ovzduší, a účinné hospodaření s nimi</a:t>
          </a:r>
          <a:endParaRPr lang="cs-CZ" sz="3600" b="1" kern="1200" dirty="0"/>
        </a:p>
      </dsp:txBody>
      <dsp:txXfrm>
        <a:off x="54643" y="2995115"/>
        <a:ext cx="21833423" cy="1010077"/>
      </dsp:txXfrm>
    </dsp:sp>
    <dsp:sp modelId="{D06EFD4F-7A35-4D32-BF40-DE6CB02B0514}">
      <dsp:nvSpPr>
        <dsp:cNvPr id="0" name=""/>
        <dsp:cNvSpPr/>
      </dsp:nvSpPr>
      <dsp:spPr>
        <a:xfrm>
          <a:off x="0" y="4059835"/>
          <a:ext cx="21942709" cy="159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t>
          </a:r>
          <a:r>
            <a:rPr lang="cs-CZ" sz="3600" kern="1200" dirty="0">
              <a:uFillTx/>
            </a:rPr>
            <a:t>AEKO - Zatravňování orné půdy,  AEKO – Meziplodiny, Ekologické zemědělství;  Režimy pro klima </a:t>
          </a:r>
          <a:br>
            <a:rPr lang="cs-CZ" sz="3600" kern="1200" dirty="0">
              <a:uFillTx/>
            </a:rPr>
          </a:br>
          <a:r>
            <a:rPr lang="cs-CZ" sz="3600" kern="1200" dirty="0">
              <a:uFillTx/>
            </a:rPr>
            <a:t>a životní prostředí – plošná </a:t>
          </a:r>
          <a:r>
            <a:rPr lang="cs-CZ" sz="3600" kern="1200" dirty="0" err="1">
              <a:uFillTx/>
            </a:rPr>
            <a:t>ekoplatba</a:t>
          </a:r>
          <a:r>
            <a:rPr lang="cs-CZ" sz="3600" kern="1200" dirty="0">
              <a:uFillTx/>
            </a:rPr>
            <a:t> (kultura R, S, V, C, J)</a:t>
          </a:r>
          <a:endParaRPr lang="cs-CZ" sz="3600" kern="1200" dirty="0"/>
        </a:p>
        <a:p>
          <a:pPr marL="285750" lvl="1" indent="-285750" algn="l" defTabSz="1600200">
            <a:lnSpc>
              <a:spcPct val="90000"/>
            </a:lnSpc>
            <a:spcBef>
              <a:spcPct val="0"/>
            </a:spcBef>
            <a:spcAft>
              <a:spcPct val="20000"/>
            </a:spcAft>
            <a:buChar char="•"/>
          </a:pPr>
          <a:endParaRPr lang="cs-CZ" sz="3600" kern="1200" dirty="0"/>
        </a:p>
      </dsp:txBody>
      <dsp:txXfrm>
        <a:off x="0" y="4059835"/>
        <a:ext cx="21942709" cy="1590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273583"/>
          <a:ext cx="21942709" cy="167310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F </a:t>
          </a:r>
          <a:r>
            <a:rPr lang="cs-CZ" sz="4800" kern="1200" dirty="0"/>
            <a:t> </a:t>
          </a:r>
          <a:r>
            <a:rPr lang="cs-CZ" sz="3600" b="1" kern="1200" dirty="0">
              <a:latin typeface="Gill Sans MT" panose="020B0502020104020203"/>
              <a:ea typeface="+mn-ea"/>
              <a:cs typeface="+mn-cs"/>
            </a:rPr>
            <a:t>přispívat k ochraně biologické rozmanitosti, posilovat ekosystémové služby a zachovávat stanoviště a krajiny</a:t>
          </a:r>
          <a:endParaRPr lang="cs-CZ" sz="3600" b="1" kern="1200" dirty="0"/>
        </a:p>
      </dsp:txBody>
      <dsp:txXfrm>
        <a:off x="81674" y="355257"/>
        <a:ext cx="21779361" cy="1509752"/>
      </dsp:txXfrm>
    </dsp:sp>
    <dsp:sp modelId="{8B656BFC-A8F5-4F15-A973-130C1AD47D8C}">
      <dsp:nvSpPr>
        <dsp:cNvPr id="0" name=""/>
        <dsp:cNvSpPr/>
      </dsp:nvSpPr>
      <dsp:spPr>
        <a:xfrm>
          <a:off x="0" y="1976748"/>
          <a:ext cx="21942709"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AEKO – Ošetřování cenných travních porostů,  </a:t>
          </a:r>
          <a:r>
            <a:rPr lang="cs-CZ" sz="3600" kern="1200" dirty="0">
              <a:uFillTx/>
            </a:rPr>
            <a:t>AEKO – Krajinotvorné sady,  AEKO – Podpora biodiverzity na orné půdě, </a:t>
          </a:r>
          <a:r>
            <a:rPr lang="cs-CZ" sz="3600" kern="1200" dirty="0"/>
            <a:t> Ekologické zemědělství přispívající k biodiverzitě, </a:t>
          </a:r>
          <a:r>
            <a:rPr lang="cs-CZ" sz="3600" kern="1200" dirty="0">
              <a:uFillTx/>
            </a:rPr>
            <a:t>Lesnicko-environmentální opatření; Režimy pro klima a životní prostředí – plošná </a:t>
          </a:r>
          <a:r>
            <a:rPr lang="cs-CZ" sz="3600" kern="1200" dirty="0" err="1">
              <a:uFillTx/>
            </a:rPr>
            <a:t>ekoplatba</a:t>
          </a:r>
          <a:r>
            <a:rPr lang="cs-CZ" sz="3600" kern="1200" dirty="0">
              <a:uFillTx/>
            </a:rPr>
            <a:t> kultura U; Neproduktivní investice v lesích</a:t>
          </a:r>
          <a:endParaRPr lang="cs-CZ" sz="3600" b="0" kern="1200" dirty="0"/>
        </a:p>
      </dsp:txBody>
      <dsp:txXfrm>
        <a:off x="0" y="1976748"/>
        <a:ext cx="21942709" cy="1547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0"/>
          <a:ext cx="21942709" cy="16445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G </a:t>
          </a:r>
          <a:r>
            <a:rPr lang="cs-CZ" sz="4800" kern="1200" dirty="0"/>
            <a:t> </a:t>
          </a:r>
          <a:r>
            <a:rPr lang="cs-CZ" sz="3600" b="1" kern="1200" dirty="0">
              <a:solidFill>
                <a:prstClr val="white"/>
              </a:solidFill>
              <a:latin typeface="Gill Sans MT" panose="020B0502020104020203"/>
              <a:ea typeface="+mn-ea"/>
              <a:cs typeface="+mn-cs"/>
            </a:rPr>
            <a:t>Zí</a:t>
          </a:r>
          <a:r>
            <a:rPr lang="cs-CZ" sz="3600" b="1" kern="1200" dirty="0"/>
            <a:t>skávat mladé zemědělce a usnadňovat rozvoj podnikání ve venkovských oblastech</a:t>
          </a:r>
        </a:p>
      </dsp:txBody>
      <dsp:txXfrm>
        <a:off x="80280" y="80280"/>
        <a:ext cx="21782149" cy="1483984"/>
      </dsp:txXfrm>
    </dsp:sp>
    <dsp:sp modelId="{8B656BFC-A8F5-4F15-A973-130C1AD47D8C}">
      <dsp:nvSpPr>
        <dsp:cNvPr id="0" name=""/>
        <dsp:cNvSpPr/>
      </dsp:nvSpPr>
      <dsp:spPr>
        <a:xfrm>
          <a:off x="0" y="1653583"/>
          <a:ext cx="21942709"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t>
          </a:r>
          <a:r>
            <a:rPr lang="cs-CZ" sz="3600" b="0" kern="1200" dirty="0"/>
            <a:t>Založení činnosti mladého zemědělce;  </a:t>
          </a:r>
          <a:r>
            <a:rPr lang="cs-CZ" sz="3600" kern="1200" dirty="0">
              <a:uFillTx/>
            </a:rPr>
            <a:t>Doplňková podpora příjmu pro mladé zemědělce</a:t>
          </a:r>
          <a:endParaRPr lang="cs-CZ" sz="3600" b="0" kern="1200" dirty="0"/>
        </a:p>
      </dsp:txBody>
      <dsp:txXfrm>
        <a:off x="0" y="1653583"/>
        <a:ext cx="21942709" cy="960480"/>
      </dsp:txXfrm>
    </dsp:sp>
    <dsp:sp modelId="{45C0D847-958B-48FC-858F-133DE4015CC5}">
      <dsp:nvSpPr>
        <dsp:cNvPr id="0" name=""/>
        <dsp:cNvSpPr/>
      </dsp:nvSpPr>
      <dsp:spPr>
        <a:xfrm>
          <a:off x="0" y="2488432"/>
          <a:ext cx="21942709" cy="1644544"/>
        </a:xfrm>
        <a:prstGeom prst="roundRect">
          <a:avLst/>
        </a:prstGeom>
        <a:solidFill>
          <a:schemeClr val="accent5">
            <a:hueOff val="-9990450"/>
            <a:satOff val="68862"/>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H  </a:t>
          </a:r>
          <a:r>
            <a:rPr lang="cs-CZ" sz="3600" b="1" kern="1200" dirty="0">
              <a:solidFill>
                <a:prstClr val="white"/>
              </a:solidFill>
              <a:latin typeface="Gill Sans MT" panose="020B0502020104020203"/>
              <a:ea typeface="+mn-ea"/>
              <a:cs typeface="+mn-cs"/>
            </a:rPr>
            <a:t>P</a:t>
          </a:r>
          <a:r>
            <a:rPr lang="cs-CZ" sz="3600" b="1" kern="1200" dirty="0"/>
            <a:t>odporovat zaměstnanost, růst, sociální začleňování a místní rozvoj ve venkovských oblastech, včetně biohospodářství a udržitelného lesního hospodářství</a:t>
          </a:r>
        </a:p>
      </dsp:txBody>
      <dsp:txXfrm>
        <a:off x="80280" y="2568712"/>
        <a:ext cx="21782149" cy="1483984"/>
      </dsp:txXfrm>
    </dsp:sp>
    <dsp:sp modelId="{D06EFD4F-7A35-4D32-BF40-DE6CB02B0514}">
      <dsp:nvSpPr>
        <dsp:cNvPr id="0" name=""/>
        <dsp:cNvSpPr/>
      </dsp:nvSpPr>
      <dsp:spPr>
        <a:xfrm>
          <a:off x="0" y="4258608"/>
          <a:ext cx="21942709" cy="13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a:t>
          </a:r>
          <a:r>
            <a:rPr lang="cs-CZ" sz="3600" kern="1200" dirty="0">
              <a:uFillTx/>
            </a:rPr>
            <a:t>LEADER;  </a:t>
          </a:r>
          <a:r>
            <a:rPr lang="cs-CZ" sz="3600" kern="1200" dirty="0"/>
            <a:t>Investice do nezemědělských činností </a:t>
          </a:r>
        </a:p>
      </dsp:txBody>
      <dsp:txXfrm>
        <a:off x="0" y="4258608"/>
        <a:ext cx="21942709" cy="1388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607E-6D6F-4FC5-A17B-3E913453708D}">
      <dsp:nvSpPr>
        <dsp:cNvPr id="0" name=""/>
        <dsp:cNvSpPr/>
      </dsp:nvSpPr>
      <dsp:spPr>
        <a:xfrm>
          <a:off x="0" y="238619"/>
          <a:ext cx="21942709" cy="220545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cs-CZ" sz="4800" b="1" kern="1200" dirty="0"/>
            <a:t>I </a:t>
          </a:r>
          <a:r>
            <a:rPr lang="cs-CZ" sz="4800" kern="1200" dirty="0"/>
            <a:t> </a:t>
          </a:r>
          <a:r>
            <a:rPr lang="cs-CZ" sz="3600" b="1" kern="1200" dirty="0">
              <a:solidFill>
                <a:prstClr val="white"/>
              </a:solidFill>
              <a:latin typeface="Gill Sans MT" panose="020B0502020104020203"/>
              <a:ea typeface="+mn-ea"/>
              <a:cs typeface="+mn-cs"/>
            </a:rPr>
            <a:t>Z</a:t>
          </a:r>
          <a:r>
            <a:rPr lang="cs-CZ" sz="3600" b="1" kern="1200" dirty="0">
              <a:latin typeface="Gill Sans MT" panose="020B0502020104020203"/>
              <a:ea typeface="+mn-ea"/>
              <a:cs typeface="+mn-cs"/>
            </a:rPr>
            <a:t>lepšovat reakci zemědělství EU na společenskou poptávku po potravinách a zdraví, včetně bezpečných, výživných a udržitelných potravin, potravinového odpadu, jakož i dobrých životních podmínek zvířat</a:t>
          </a:r>
          <a:endParaRPr lang="cs-CZ" sz="3600" b="1" kern="1200" dirty="0"/>
        </a:p>
      </dsp:txBody>
      <dsp:txXfrm>
        <a:off x="107661" y="346280"/>
        <a:ext cx="21727387" cy="1990128"/>
      </dsp:txXfrm>
    </dsp:sp>
    <dsp:sp modelId="{8B656BFC-A8F5-4F15-A973-130C1AD47D8C}">
      <dsp:nvSpPr>
        <dsp:cNvPr id="0" name=""/>
        <dsp:cNvSpPr/>
      </dsp:nvSpPr>
      <dsp:spPr>
        <a:xfrm>
          <a:off x="0" y="2478385"/>
          <a:ext cx="2194270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8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Intervence:  Dobré životní podmínky zvířat;  Snižování používání </a:t>
          </a:r>
          <a:r>
            <a:rPr lang="cs-CZ" sz="3600" kern="1200" dirty="0" err="1"/>
            <a:t>antimikrobik</a:t>
          </a:r>
          <a:r>
            <a:rPr lang="cs-CZ" sz="3600" kern="1200" dirty="0"/>
            <a:t>;  </a:t>
          </a:r>
          <a:endParaRPr lang="cs-CZ" sz="3600" b="0" kern="1200" dirty="0"/>
        </a:p>
      </dsp:txBody>
      <dsp:txXfrm>
        <a:off x="0" y="2478385"/>
        <a:ext cx="21942709"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21.04.2021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hnědá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b="1" i="0" dirty="0"/>
              <a:t>Pracovní skupiny</a:t>
            </a:r>
            <a:r>
              <a:rPr lang="cs-CZ" sz="1100" i="0" dirty="0"/>
              <a:t>: Přímé platby; Generační obměna; Venkov; Investice; Klima; Podmíněnost; ANC a Natura 2000 na zem. půdě; </a:t>
            </a:r>
            <a:r>
              <a:rPr lang="cs-CZ" sz="1100" i="0" dirty="0" err="1"/>
              <a:t>Ekoplatba</a:t>
            </a:r>
            <a:r>
              <a:rPr lang="cs-CZ" sz="1100" i="0" dirty="0"/>
              <a:t>; Agrolesnictví a Zalesňování; Biodiversita na orné půdě; Ekologické zemědělství; Ošetřování travních porostů; Projektová lesnická opatření; Plošná lesnická opatření; Dobré životní podmínky zvířat; Omezení pesticidů; Antimikrobiální rezistence; AKIS;</a:t>
            </a:r>
          </a:p>
          <a:p>
            <a:endParaRPr lang="cs-CZ" dirty="0"/>
          </a:p>
        </p:txBody>
      </p:sp>
      <p:sp>
        <p:nvSpPr>
          <p:cNvPr id="4" name="Zástupný symbol pro číslo snímku 3"/>
          <p:cNvSpPr>
            <a:spLocks noGrp="1"/>
          </p:cNvSpPr>
          <p:nvPr>
            <p:ph type="sldNum" sz="quarter" idx="5"/>
          </p:nvPr>
        </p:nvSpPr>
        <p:spPr/>
        <p:txBody>
          <a:bodyPr/>
          <a:lstStyle/>
          <a:p>
            <a:fld id="{368384A4-C56D-4B31-91D3-4CC689CA894B}" type="slidenum">
              <a:rPr lang="cs-CZ" smtClean="0"/>
              <a:t>4</a:t>
            </a:fld>
            <a:endParaRPr lang="cs-CZ"/>
          </a:p>
        </p:txBody>
      </p:sp>
    </p:spTree>
    <p:extLst>
      <p:ext uri="{BB962C8B-B14F-4D97-AF65-F5344CB8AC3E}">
        <p14:creationId xmlns:p14="http://schemas.microsoft.com/office/powerpoint/2010/main" val="334833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68384A4-C56D-4B31-91D3-4CC689CA894B}" type="slidenum">
              <a:rPr lang="cs-CZ" smtClean="0"/>
              <a:t>5</a:t>
            </a:fld>
            <a:endParaRPr lang="cs-CZ"/>
          </a:p>
        </p:txBody>
      </p:sp>
    </p:spTree>
    <p:extLst>
      <p:ext uri="{BB962C8B-B14F-4D97-AF65-F5344CB8AC3E}">
        <p14:creationId xmlns:p14="http://schemas.microsoft.com/office/powerpoint/2010/main" val="59829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04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BDB11D03-436A-4803-B633-3F9DB6851874}" type="slidenum">
              <a:rPr lang="cs-CZ" altLang="cs-CZ">
                <a:latin typeface="Calibri" panose="020F0502020204030204" pitchFamily="34" charset="0"/>
              </a:rPr>
              <a:pPr/>
              <a:t>9</a:t>
            </a:fld>
            <a:endParaRPr lang="cs-CZ" altLang="cs-CZ">
              <a:latin typeface="Calibri" panose="020F0502020204030204" pitchFamily="34" charset="0"/>
            </a:endParaRPr>
          </a:p>
        </p:txBody>
      </p:sp>
    </p:spTree>
    <p:extLst>
      <p:ext uri="{BB962C8B-B14F-4D97-AF65-F5344CB8AC3E}">
        <p14:creationId xmlns:p14="http://schemas.microsoft.com/office/powerpoint/2010/main" val="236247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42950" indent="-285750">
              <a:defRPr>
                <a:solidFill>
                  <a:schemeClr val="tx1"/>
                </a:solidFill>
                <a:latin typeface="Gill Sans MT" panose="020B0502020104020203" pitchFamily="34" charset="-18"/>
                <a:cs typeface="Arial" panose="020B0604020202020204" pitchFamily="34" charset="0"/>
              </a:defRPr>
            </a:lvl2pPr>
            <a:lvl3pPr marL="1143000" indent="-228600">
              <a:defRPr>
                <a:solidFill>
                  <a:schemeClr val="tx1"/>
                </a:solidFill>
                <a:latin typeface="Gill Sans MT" panose="020B0502020104020203" pitchFamily="34" charset="-18"/>
                <a:cs typeface="Arial" panose="020B0604020202020204" pitchFamily="34" charset="0"/>
              </a:defRPr>
            </a:lvl3pPr>
            <a:lvl4pPr marL="1600200" indent="-228600">
              <a:defRPr>
                <a:solidFill>
                  <a:schemeClr val="tx1"/>
                </a:solidFill>
                <a:latin typeface="Gill Sans MT" panose="020B0502020104020203" pitchFamily="34" charset="-18"/>
                <a:cs typeface="Arial" panose="020B0604020202020204" pitchFamily="34" charset="0"/>
              </a:defRPr>
            </a:lvl4pPr>
            <a:lvl5pPr marL="2057400" indent="-228600">
              <a:defRPr>
                <a:solidFill>
                  <a:schemeClr val="tx1"/>
                </a:solidFill>
                <a:latin typeface="Gill Sans MT" panose="020B0502020104020203" pitchFamily="34" charset="-18"/>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9B1AE531-7672-466D-BD46-4C1DE88AE803}" type="slidenum">
              <a:rPr lang="cs-CZ" altLang="cs-CZ">
                <a:latin typeface="Calibri" panose="020F0502020204030204" pitchFamily="34" charset="0"/>
              </a:rPr>
              <a:pPr/>
              <a:t>10</a:t>
            </a:fld>
            <a:endParaRPr lang="cs-CZ" altLang="cs-CZ">
              <a:latin typeface="Calibri" panose="020F0502020204030204" pitchFamily="34" charset="0"/>
            </a:endParaRPr>
          </a:p>
        </p:txBody>
      </p:sp>
    </p:spTree>
    <p:extLst>
      <p:ext uri="{BB962C8B-B14F-4D97-AF65-F5344CB8AC3E}">
        <p14:creationId xmlns:p14="http://schemas.microsoft.com/office/powerpoint/2010/main" val="68040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b="1" i="0" dirty="0"/>
              <a:t>Pracovní skupiny</a:t>
            </a:r>
            <a:r>
              <a:rPr lang="cs-CZ" sz="1100" i="0" dirty="0"/>
              <a:t>: Přímé platby; Generační obměna; Venkov; Investice; Klima; Podmíněnost; ANC a Natura 2000 na zem. půdě; </a:t>
            </a:r>
            <a:r>
              <a:rPr lang="cs-CZ" sz="1100" i="0" dirty="0" err="1"/>
              <a:t>Ekoplatba</a:t>
            </a:r>
            <a:r>
              <a:rPr lang="cs-CZ" sz="1100" i="0" dirty="0"/>
              <a:t>; Agrolesnictví a Zalesňování; Biodiversita na orné půdě; Ekologické zemědělství; Ošetřování travních porostů; Projektová lesnická opatření; Plošná lesnická opatření; Dobré životní podmínky zvířat; Omezení pesticidů; Antimikrobiální rezistence; AKIS;</a:t>
            </a:r>
          </a:p>
          <a:p>
            <a:endParaRPr lang="cs-CZ" dirty="0"/>
          </a:p>
        </p:txBody>
      </p:sp>
      <p:sp>
        <p:nvSpPr>
          <p:cNvPr id="4" name="Zástupný symbol pro číslo snímku 3"/>
          <p:cNvSpPr>
            <a:spLocks noGrp="1"/>
          </p:cNvSpPr>
          <p:nvPr>
            <p:ph type="sldNum" sz="quarter" idx="5"/>
          </p:nvPr>
        </p:nvSpPr>
        <p:spPr/>
        <p:txBody>
          <a:bodyPr/>
          <a:lstStyle/>
          <a:p>
            <a:fld id="{368384A4-C56D-4B31-91D3-4CC689CA894B}" type="slidenum">
              <a:rPr lang="cs-CZ" smtClean="0"/>
              <a:t>11</a:t>
            </a:fld>
            <a:endParaRPr lang="cs-CZ"/>
          </a:p>
        </p:txBody>
      </p:sp>
    </p:spTree>
    <p:extLst>
      <p:ext uri="{BB962C8B-B14F-4D97-AF65-F5344CB8AC3E}">
        <p14:creationId xmlns:p14="http://schemas.microsoft.com/office/powerpoint/2010/main" val="3766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12</a:t>
            </a:fld>
            <a:endParaRPr lang="cs-CZ"/>
          </a:p>
        </p:txBody>
      </p:sp>
    </p:spTree>
    <p:extLst>
      <p:ext uri="{BB962C8B-B14F-4D97-AF65-F5344CB8AC3E}">
        <p14:creationId xmlns:p14="http://schemas.microsoft.com/office/powerpoint/2010/main" val="60045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04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08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08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Upravte styly předlohy textu.</a:t>
            </a:r>
          </a:p>
        </p:txBody>
      </p: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3"/>
              </a:buBlip>
              <a:defRPr cap="all" baseline="0">
                <a:solidFill>
                  <a:schemeClr val="accent2"/>
                </a:solidFill>
              </a:defRPr>
            </a:lvl1pPr>
            <a:lvl2pPr marL="1008000" indent="-504000">
              <a:buClr>
                <a:schemeClr val="accent2"/>
              </a:buClr>
              <a:buFont typeface="+mj-lt"/>
              <a:buAutoNum type="arabicPeriod"/>
              <a:defRPr/>
            </a:lvl2pPr>
          </a:lstStyle>
          <a:p>
            <a:pPr lvl="0"/>
            <a:r>
              <a:rPr lang="cs-CZ"/>
              <a:t>Upravte styly předlohy textu.</a:t>
            </a:r>
          </a:p>
          <a:p>
            <a:pPr lvl="1"/>
            <a:r>
              <a:rPr lang="cs-CZ"/>
              <a:t>Druhá úroveň</a:t>
            </a:r>
          </a:p>
        </p:txBody>
      </p:sp>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Upravte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pic>
        <p:nvPicPr>
          <p:cNvPr id="20" name="Obrázek 19">
            <a:extLst>
              <a:ext uri="{FF2B5EF4-FFF2-40B4-BE49-F238E27FC236}">
                <a16:creationId xmlns:a16="http://schemas.microsoft.com/office/drawing/2014/main" id="{3269660E-B4FE-4175-AA01-54B65588DE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20546"/>
          <a:stretch/>
        </p:blipFill>
        <p:spPr>
          <a:xfrm flipH="1">
            <a:off x="6257925" y="2012155"/>
            <a:ext cx="525846" cy="10454645"/>
          </a:xfrm>
          <a:prstGeom prst="rect">
            <a:avLst/>
          </a:prstGeom>
        </p:spPr>
      </p:pic>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21.04.2021</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10" name="Lístek s linkou">
            <a:extLst>
              <a:ext uri="{FF2B5EF4-FFF2-40B4-BE49-F238E27FC236}">
                <a16:creationId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a:extLst>
              <a:ext uri="{FF2B5EF4-FFF2-40B4-BE49-F238E27FC236}">
                <a16:creationId xmlns:a16="http://schemas.microsoft.com/office/drawing/2014/main" id="{2F88637D-9D11-4D14-8869-265BC0D470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a:extLst>
              <a:ext uri="{FF2B5EF4-FFF2-40B4-BE49-F238E27FC236}">
                <a16:creationId xmlns:a16="http://schemas.microsoft.com/office/drawing/2014/main" id="{FE473D67-62FC-4236-8B45-60F0391550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2"/>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pic>
        <p:nvPicPr>
          <p:cNvPr id="10" name="Lístek s linkou">
            <a:extLst>
              <a:ext uri="{FF2B5EF4-FFF2-40B4-BE49-F238E27FC236}">
                <a16:creationId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11706225" y="450055"/>
            <a:ext cx="525846" cy="12818269"/>
          </a:xfrm>
          <a:prstGeom prst="rect">
            <a:avLst/>
          </a:prstGeom>
        </p:spPr>
      </p:pic>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3"/>
              </a:buBlip>
              <a:defRPr sz="3600" cap="all" baseline="0">
                <a:solidFill>
                  <a:schemeClr val="accent1"/>
                </a:solidFill>
              </a:defRPr>
            </a:lvl1pPr>
          </a:lstStyle>
          <a:p>
            <a:pPr lvl="0"/>
            <a:r>
              <a:rPr lang="cs-CZ" dirty="0"/>
              <a:t>Položka obsahu</a:t>
            </a:r>
          </a:p>
        </p:txBody>
      </p:sp>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Upravte styly předlohy textu.</a:t>
            </a:r>
          </a:p>
        </p:txBody>
      </p:sp>
      <p:pic>
        <p:nvPicPr>
          <p:cNvPr id="6" name="Obrázek 5">
            <a:extLst>
              <a:ext uri="{FF2B5EF4-FFF2-40B4-BE49-F238E27FC236}">
                <a16:creationId xmlns:a16="http://schemas.microsoft.com/office/drawing/2014/main" id="{1F1858FF-BDE0-4C5E-8D26-8CEB645524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79" r="70308" b="14837"/>
          <a:stretch/>
        </p:blipFill>
        <p:spPr>
          <a:xfrm flipH="1">
            <a:off x="6257925" y="2021681"/>
            <a:ext cx="525846" cy="11237119"/>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Upravte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Upravte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Upravte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Upravte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Upravte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Upravte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3" name="Obrázek 12">
            <a:extLst>
              <a:ext uri="{FF2B5EF4-FFF2-40B4-BE49-F238E27FC236}">
                <a16:creationId xmlns:a16="http://schemas.microsoft.com/office/drawing/2014/main" id="{FF8C1C56-B361-4CFD-80E8-87A4618901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11439525" y="440531"/>
            <a:ext cx="525846" cy="12818269"/>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Upravte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19" name="Obrázek 18">
            <a:extLst>
              <a:ext uri="{FF2B5EF4-FFF2-40B4-BE49-F238E27FC236}">
                <a16:creationId xmlns:a16="http://schemas.microsoft.com/office/drawing/2014/main" id="{59D00A5E-2144-4E6A-95AD-4F60472D95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387" t="14411" r="71879" b="8523"/>
          <a:stretch/>
        </p:blipFill>
        <p:spPr>
          <a:xfrm>
            <a:off x="6191251" y="1903801"/>
            <a:ext cx="666750" cy="10562999"/>
          </a:xfrm>
          <a:prstGeom prst="rect">
            <a:avLst/>
          </a:prstGeom>
        </p:spPr>
      </p:pic>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21.04.2021</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Upravte styly předlohy textu.</a:t>
            </a:r>
          </a:p>
        </p:txBody>
      </p:sp>
      <p:pic>
        <p:nvPicPr>
          <p:cNvPr id="4" name="Obrázek 3">
            <a:extLst>
              <a:ext uri="{FF2B5EF4-FFF2-40B4-BE49-F238E27FC236}">
                <a16:creationId xmlns:a16="http://schemas.microsoft.com/office/drawing/2014/main" id="{7E7E2288-C6D9-4297-B5DD-4093A2EB35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387" t="14411" r="71879" b="8523"/>
          <a:stretch/>
        </p:blipFill>
        <p:spPr>
          <a:xfrm>
            <a:off x="6191251" y="1903801"/>
            <a:ext cx="666750" cy="10562999"/>
          </a:xfrm>
          <a:prstGeom prst="rect">
            <a:avLst/>
          </a:prstGeom>
        </p:spPr>
      </p:pic>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21.04.2021</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Upravte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7" name="Obrázek 6">
            <a:extLst>
              <a:ext uri="{FF2B5EF4-FFF2-40B4-BE49-F238E27FC236}">
                <a16:creationId xmlns:a16="http://schemas.microsoft.com/office/drawing/2014/main" id="{6EDC5855-5478-41DF-9956-B3B19B4C3F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14767"/>
          <a:stretch/>
        </p:blipFill>
        <p:spPr>
          <a:xfrm flipH="1">
            <a:off x="6257925" y="2012155"/>
            <a:ext cx="525846" cy="11246645"/>
          </a:xfrm>
          <a:prstGeom prst="rect">
            <a:avLst/>
          </a:prstGeom>
        </p:spPr>
      </p:pic>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5"/>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Upravte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Upravte styly předlohy textu.</a:t>
            </a:r>
          </a:p>
          <a:p>
            <a:pPr lvl="1"/>
            <a:r>
              <a:rPr lang="cs-CZ"/>
              <a:t>Druhá úroveň</a:t>
            </a:r>
          </a:p>
        </p:txBody>
      </p:sp>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21.04.2021</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userDrawn="1"/>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userDrawn="1"/>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userDrawn="1"/>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userDrawn="1"/>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userDrawn="1"/>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userDrawn="1"/>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userDrawn="1"/>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userDrawn="1"/>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userDrawn="1"/>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Zástupný symbol pro text 6">
            <a:extLst>
              <a:ext uri="{FF2B5EF4-FFF2-40B4-BE49-F238E27FC236}">
                <a16:creationId xmlns:a16="http://schemas.microsoft.com/office/drawing/2014/main" id="{B7D70721-F914-43A0-83D6-7250D6142F42}"/>
              </a:ext>
            </a:extLst>
          </p:cNvPr>
          <p:cNvSpPr>
            <a:spLocks noGrp="1"/>
          </p:cNvSpPr>
          <p:nvPr>
            <p:ph type="body" sz="quarter" idx="12"/>
          </p:nvPr>
        </p:nvSpPr>
        <p:spPr/>
        <p:txBody>
          <a:bodyPr/>
          <a:lstStyle/>
          <a:p>
            <a:endParaRPr lang="cs-CZ" dirty="0"/>
          </a:p>
        </p:txBody>
      </p:sp>
      <p:sp>
        <p:nvSpPr>
          <p:cNvPr id="5" name="Datum"/>
          <p:cNvSpPr>
            <a:spLocks noGrp="1"/>
          </p:cNvSpPr>
          <p:nvPr>
            <p:ph type="body" sz="quarter" idx="11"/>
          </p:nvPr>
        </p:nvSpPr>
        <p:spPr/>
        <p:txBody>
          <a:bodyPr/>
          <a:lstStyle/>
          <a:p>
            <a:r>
              <a:rPr lang="cs-CZ" dirty="0"/>
              <a:t>22. 4. 2021</a:t>
            </a:r>
          </a:p>
        </p:txBody>
      </p:sp>
      <p:sp>
        <p:nvSpPr>
          <p:cNvPr id="25" name="Podnadpis snímku"/>
          <p:cNvSpPr>
            <a:spLocks noGrp="1"/>
          </p:cNvSpPr>
          <p:nvPr>
            <p:ph type="subTitle" idx="1"/>
          </p:nvPr>
        </p:nvSpPr>
        <p:spPr/>
        <p:txBody>
          <a:bodyPr/>
          <a:lstStyle/>
          <a:p>
            <a:endParaRPr lang="cs-CZ" dirty="0"/>
          </a:p>
        </p:txBody>
      </p:sp>
      <p:sp>
        <p:nvSpPr>
          <p:cNvPr id="24" name="Nadpis snímku"/>
          <p:cNvSpPr>
            <a:spLocks noGrp="1"/>
          </p:cNvSpPr>
          <p:nvPr>
            <p:ph type="ctrTitle"/>
          </p:nvPr>
        </p:nvSpPr>
        <p:spPr/>
        <p:txBody>
          <a:bodyPr/>
          <a:lstStyle/>
          <a:p>
            <a:r>
              <a:rPr lang="cs-CZ" sz="4800" dirty="0"/>
              <a:t>Společná zemědělská politika (SZP)</a:t>
            </a:r>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Horizontální linka">
            <a:extLst>
              <a:ext uri="{FF2B5EF4-FFF2-40B4-BE49-F238E27FC236}">
                <a16:creationId xmlns:a16="http://schemas.microsoft.com/office/drawing/2014/main" id="{E14000F0-6C02-470F-A01C-DD307F71DD3F}"/>
              </a:ext>
            </a:extLst>
          </p:cNvPr>
          <p:cNvCxnSpPr/>
          <p:nvPr/>
        </p:nvCxnSpPr>
        <p:spPr>
          <a:xfrm>
            <a:off x="0" y="4942800"/>
            <a:ext cx="1504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8563" y="887413"/>
            <a:ext cx="22906037" cy="1223962"/>
          </a:xfrm>
        </p:spPr>
        <p:txBody>
          <a:bodyPr>
            <a:noAutofit/>
          </a:bodyPr>
          <a:lstStyle/>
          <a:p>
            <a:pPr algn="ctr" eaLnBrk="1" fontAlgn="auto" hangingPunct="1">
              <a:spcAft>
                <a:spcPts val="0"/>
              </a:spcAft>
              <a:defRPr/>
            </a:pPr>
            <a:r>
              <a:rPr lang="cs-CZ" sz="4000" dirty="0"/>
              <a:t>NÁRODNÍ DOTACE</a:t>
            </a:r>
          </a:p>
        </p:txBody>
      </p:sp>
      <p:sp>
        <p:nvSpPr>
          <p:cNvPr id="28675" name="Zástupný symbol pro obsah 2"/>
          <p:cNvSpPr>
            <a:spLocks noGrp="1"/>
          </p:cNvSpPr>
          <p:nvPr>
            <p:ph sz="quarter" idx="13"/>
          </p:nvPr>
        </p:nvSpPr>
        <p:spPr>
          <a:xfrm>
            <a:off x="933450" y="1803400"/>
            <a:ext cx="22982238" cy="10901363"/>
          </a:xfrm>
        </p:spPr>
        <p:txBody>
          <a:bodyPr>
            <a:normAutofit/>
          </a:bodyPr>
          <a:lstStyle/>
          <a:p>
            <a:pPr lvl="1" algn="just" eaLnBrk="1" hangingPunct="1">
              <a:spcBef>
                <a:spcPts val="0"/>
              </a:spcBef>
              <a:spcAft>
                <a:spcPts val="600"/>
              </a:spcAft>
              <a:defRPr/>
            </a:pPr>
            <a:r>
              <a:rPr lang="cs-CZ" sz="3600" u="sng" dirty="0"/>
              <a:t>RESTRUKTURALIZACE A PŘEMĚNA VINIC dle nařízení vlády č. 147/2018 Sb. o stanovení bližších podmínek při provádění opatření společné organizace trhů se zemědělskými produkty v oblasti vinohradnictví a vinařství pro období 2019-2023</a:t>
            </a:r>
            <a:r>
              <a:rPr lang="cs-CZ" sz="3600" dirty="0"/>
              <a:t>: </a:t>
            </a:r>
          </a:p>
          <a:p>
            <a:pPr lvl="1" eaLnBrk="1" hangingPunct="1">
              <a:spcBef>
                <a:spcPts val="0"/>
              </a:spcBef>
              <a:spcAft>
                <a:spcPts val="600"/>
              </a:spcAft>
              <a:buFont typeface="Arial" panose="020B0604020202020204" pitchFamily="34" charset="0"/>
              <a:buChar char="•"/>
              <a:defRPr/>
            </a:pPr>
            <a:r>
              <a:rPr lang="cs-CZ" sz="3600" dirty="0"/>
              <a:t>žádosti podávány v souladu s pětiletým plánem podpor ČR pro období 2019-2023</a:t>
            </a:r>
          </a:p>
          <a:p>
            <a:pPr lvl="1" eaLnBrk="1" hangingPunct="1">
              <a:spcBef>
                <a:spcPts val="0"/>
              </a:spcBef>
              <a:spcAft>
                <a:spcPts val="600"/>
              </a:spcAft>
              <a:buFont typeface="Arial" panose="020B0604020202020204" pitchFamily="34" charset="0"/>
              <a:buChar char="•"/>
              <a:defRPr/>
            </a:pPr>
            <a:r>
              <a:rPr lang="cs-CZ" sz="3600" dirty="0"/>
              <a:t>lze žádat na: 1) Změna odrůdové skladby vinice, 2) Přesun vinice do svahu, 3) Technika zlepšující obhospodařování vinice</a:t>
            </a:r>
          </a:p>
          <a:p>
            <a:pPr lvl="1" eaLnBrk="1" hangingPunct="1">
              <a:spcBef>
                <a:spcPts val="0"/>
              </a:spcBef>
              <a:spcAft>
                <a:spcPts val="600"/>
              </a:spcAft>
              <a:buFont typeface="Arial" panose="020B0604020202020204" pitchFamily="34" charset="0"/>
              <a:buChar char="•"/>
              <a:defRPr/>
            </a:pPr>
            <a:r>
              <a:rPr lang="cs-CZ" sz="3600" dirty="0"/>
              <a:t>žádosti o podporu je možné podávat v průběhu celého roku, a to vždy před zahájením realizace</a:t>
            </a:r>
          </a:p>
          <a:p>
            <a:pPr lvl="1" eaLnBrk="1" hangingPunct="1">
              <a:spcBef>
                <a:spcPts val="0"/>
              </a:spcBef>
              <a:spcAft>
                <a:spcPts val="600"/>
              </a:spcAft>
              <a:buFont typeface="Arial" panose="020B0604020202020204" pitchFamily="34" charset="0"/>
              <a:buChar char="•"/>
              <a:defRPr/>
            </a:pPr>
            <a:r>
              <a:rPr lang="cs-CZ" sz="3600" dirty="0"/>
              <a:t>bližší podmínky včetně výše podpory jsou dány nařízením vlády č. 147/2018 Sb.</a:t>
            </a:r>
          </a:p>
          <a:p>
            <a:pPr lvl="1" eaLnBrk="1" hangingPunct="1">
              <a:spcBef>
                <a:spcPts val="0"/>
              </a:spcBef>
              <a:spcAft>
                <a:spcPts val="600"/>
              </a:spcAft>
              <a:buFont typeface="Arial" panose="020B0604020202020204" pitchFamily="34" charset="0"/>
              <a:buChar char="•"/>
              <a:defRPr/>
            </a:pPr>
            <a:endParaRPr lang="cs-CZ" sz="3600" dirty="0"/>
          </a:p>
          <a:p>
            <a:pPr lvl="1" algn="just" eaLnBrk="1" hangingPunct="1">
              <a:spcBef>
                <a:spcPts val="0"/>
              </a:spcBef>
              <a:spcAft>
                <a:spcPts val="600"/>
              </a:spcAft>
              <a:defRPr/>
            </a:pPr>
            <a:r>
              <a:rPr lang="cs-CZ" sz="3600" u="sng" dirty="0"/>
              <a:t>INVESTICE dle nařízení vlády č. 147/2018 Sb. o stanovení bližších podmínek při provádění opatření společné organizace trhů se zemědělskými produkty v oblasti vinohradnictví a vinařství pro období 2019-2023</a:t>
            </a:r>
            <a:r>
              <a:rPr lang="cs-CZ" sz="3600" dirty="0"/>
              <a:t>: </a:t>
            </a:r>
          </a:p>
          <a:p>
            <a:pPr lvl="1" eaLnBrk="1" hangingPunct="1">
              <a:spcBef>
                <a:spcPts val="0"/>
              </a:spcBef>
              <a:spcAft>
                <a:spcPts val="600"/>
              </a:spcAft>
              <a:buFont typeface="Arial" panose="020B0604020202020204" pitchFamily="34" charset="0"/>
              <a:buChar char="•"/>
              <a:defRPr/>
            </a:pPr>
            <a:r>
              <a:rPr lang="cs-CZ" sz="3600" dirty="0"/>
              <a:t>lze žádat na: 1) dřevěný sud nebo uzavřená dřevěná nádoba na výrobu vína o objemu nejméně 600 litrů, 2) speciální kvasná nádoba s aktivním potápěním matolinového klobouku, 3) </a:t>
            </a:r>
            <a:r>
              <a:rPr lang="cs-CZ" sz="3600" dirty="0" err="1"/>
              <a:t>cross-flow</a:t>
            </a:r>
            <a:r>
              <a:rPr lang="cs-CZ" sz="3600" dirty="0"/>
              <a:t> filtr na víno, 4) lis na hrozny</a:t>
            </a:r>
          </a:p>
          <a:p>
            <a:pPr lvl="1" eaLnBrk="1" hangingPunct="1">
              <a:spcBef>
                <a:spcPts val="0"/>
              </a:spcBef>
              <a:spcAft>
                <a:spcPts val="600"/>
              </a:spcAft>
              <a:buFont typeface="Arial" panose="020B0604020202020204" pitchFamily="34" charset="0"/>
              <a:buChar char="•"/>
              <a:defRPr/>
            </a:pPr>
            <a:r>
              <a:rPr lang="cs-CZ" sz="3600" dirty="0"/>
              <a:t>žádosti podávány do 31. 8.</a:t>
            </a:r>
          </a:p>
          <a:p>
            <a:pPr marL="360363" lvl="1" indent="0" eaLnBrk="1" hangingPunct="1">
              <a:spcBef>
                <a:spcPts val="0"/>
              </a:spcBef>
              <a:spcAft>
                <a:spcPts val="600"/>
              </a:spcAft>
              <a:buFontTx/>
              <a:buNone/>
              <a:defRPr/>
            </a:pPr>
            <a:endParaRPr lang="cs-CZ" sz="3600" dirty="0"/>
          </a:p>
          <a:p>
            <a:pPr lvl="1" algn="just" eaLnBrk="1" hangingPunct="1">
              <a:spcBef>
                <a:spcPts val="0"/>
              </a:spcBef>
              <a:spcAft>
                <a:spcPts val="600"/>
              </a:spcAft>
              <a:buClr>
                <a:srgbClr val="CDCE00"/>
              </a:buClr>
              <a:defRPr/>
            </a:pPr>
            <a:r>
              <a:rPr lang="cs-CZ" sz="3600" u="sng" dirty="0">
                <a:solidFill>
                  <a:prstClr val="black"/>
                </a:solidFill>
              </a:rPr>
              <a:t>Podpora vybudování kapkové závlahy v ovocných sadech, chmelnicích, vinicích a ve školkách</a:t>
            </a:r>
            <a:r>
              <a:rPr lang="cs-CZ" sz="3600" dirty="0">
                <a:solidFill>
                  <a:prstClr val="black"/>
                </a:solidFill>
              </a:rPr>
              <a:t>:</a:t>
            </a:r>
          </a:p>
          <a:p>
            <a:pPr lvl="1" eaLnBrk="1" hangingPunct="1">
              <a:spcBef>
                <a:spcPts val="0"/>
              </a:spcBef>
              <a:spcAft>
                <a:spcPts val="600"/>
              </a:spcAft>
              <a:buFont typeface="Arial" panose="020B0604020202020204" pitchFamily="34" charset="0"/>
              <a:buChar char="•"/>
              <a:defRPr/>
            </a:pPr>
            <a:r>
              <a:rPr lang="cs-CZ" sz="3600" dirty="0">
                <a:solidFill>
                  <a:prstClr val="black"/>
                </a:solidFill>
              </a:rPr>
              <a:t>žadatel - zemědělský podnikatel (FO/PO)</a:t>
            </a:r>
          </a:p>
          <a:p>
            <a:pPr lvl="1" eaLnBrk="1" hangingPunct="1">
              <a:spcBef>
                <a:spcPts val="0"/>
              </a:spcBef>
              <a:spcAft>
                <a:spcPts val="600"/>
              </a:spcAft>
              <a:buFont typeface="Arial" panose="020B0604020202020204" pitchFamily="34" charset="0"/>
              <a:buChar char="•"/>
              <a:defRPr/>
            </a:pPr>
            <a:r>
              <a:rPr lang="pl-PL" sz="3600" dirty="0"/>
              <a:t>příjem žádostí o dotaci pro rok 2021: 1. 9. 2020 - 30. 9. 2021</a:t>
            </a:r>
          </a:p>
          <a:p>
            <a:pPr lvl="1" eaLnBrk="1" hangingPunct="1">
              <a:spcBef>
                <a:spcPts val="0"/>
              </a:spcBef>
              <a:spcAft>
                <a:spcPts val="600"/>
              </a:spcAft>
              <a:buFont typeface="Arial" panose="020B0604020202020204" pitchFamily="34" charset="0"/>
              <a:buChar char="•"/>
              <a:defRPr/>
            </a:pPr>
            <a:r>
              <a:rPr lang="cs-CZ" sz="3600" dirty="0"/>
              <a:t>výše dotace do 72 000 Kč/ha plochy vybudované funkční kapkové závlahy</a:t>
            </a:r>
            <a:endParaRPr lang="cs-CZ" sz="3600" dirty="0">
              <a:solidFill>
                <a:prstClr val="black"/>
              </a:solidFill>
            </a:endParaRPr>
          </a:p>
          <a:p>
            <a:pPr lvl="1" eaLnBrk="1" hangingPunct="1">
              <a:spcBef>
                <a:spcPts val="0"/>
              </a:spcBef>
              <a:spcAft>
                <a:spcPts val="600"/>
              </a:spcAft>
              <a:buFont typeface="Arial" panose="020B0604020202020204" pitchFamily="34" charset="0"/>
              <a:buChar char="•"/>
              <a:defRPr/>
            </a:pPr>
            <a:endParaRPr lang="cs-CZ" sz="3800" dirty="0"/>
          </a:p>
        </p:txBody>
      </p:sp>
    </p:spTree>
    <p:extLst>
      <p:ext uri="{BB962C8B-B14F-4D97-AF65-F5344CB8AC3E}">
        <p14:creationId xmlns:p14="http://schemas.microsoft.com/office/powerpoint/2010/main" val="401231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1025" y="1596045"/>
            <a:ext cx="22824325" cy="11877098"/>
          </a:xfrm>
          <a:prstGeom prst="rect">
            <a:avLst/>
          </a:prstGeom>
        </p:spPr>
        <p:txBody>
          <a:bodyPr wrap="square">
            <a:spAutoFit/>
          </a:bodyPr>
          <a:lstStyle/>
          <a:p>
            <a:pPr lvl="0" defTabSz="1828800">
              <a:lnSpc>
                <a:spcPct val="90000"/>
              </a:lnSpc>
              <a:spcAft>
                <a:spcPts val="5400"/>
              </a:spcAft>
              <a:buClr>
                <a:srgbClr val="CDCE00"/>
              </a:buClr>
              <a:buSzPct val="150000"/>
            </a:pPr>
            <a:r>
              <a:rPr lang="cs-CZ" sz="3600" b="1" cap="all" dirty="0">
                <a:solidFill>
                  <a:srgbClr val="856351"/>
                </a:solidFill>
              </a:rPr>
              <a:t>investice do lesů a lesnické infrastruktury </a:t>
            </a:r>
          </a:p>
          <a:p>
            <a:pPr marL="648000" indent="-648000" algn="just" defTabSz="1828800">
              <a:lnSpc>
                <a:spcPct val="90000"/>
              </a:lnSpc>
              <a:spcBef>
                <a:spcPts val="1200"/>
              </a:spcBef>
              <a:spcAft>
                <a:spcPts val="2400"/>
              </a:spcAft>
              <a:buClr>
                <a:srgbClr val="CDCE00"/>
              </a:buClr>
              <a:buSzPct val="150000"/>
              <a:buBlip>
                <a:blip r:embed="rId3"/>
              </a:buBlip>
            </a:pPr>
            <a:r>
              <a:rPr lang="cs-CZ" sz="3600" dirty="0"/>
              <a:t>V říjnu 2021 předpokládáme vyhlášení 13. kolo příjmu žádostí o dotaci z PRV pro operaci </a:t>
            </a:r>
            <a:r>
              <a:rPr lang="cs-CZ" sz="3600" b="1" dirty="0"/>
              <a:t>4.3.2 Lesnická infrastruktura</a:t>
            </a:r>
            <a:r>
              <a:rPr lang="cs-CZ" sz="3600" dirty="0"/>
              <a:t>.</a:t>
            </a:r>
            <a:r>
              <a:rPr lang="cs-CZ" sz="3600" b="1" dirty="0"/>
              <a:t>  </a:t>
            </a:r>
            <a:r>
              <a:rPr lang="cs-CZ" sz="3600" dirty="0"/>
              <a:t>Finanční alokace je navržena na cca 400 mil. Kč, do určité míry ale závisí na schválení modifikace PRV Komisí – navržená realokace do operace 4.3.2.</a:t>
            </a:r>
          </a:p>
          <a:p>
            <a:pPr marL="648000" indent="-648000" algn="just" defTabSz="1828800">
              <a:lnSpc>
                <a:spcPct val="90000"/>
              </a:lnSpc>
              <a:spcBef>
                <a:spcPts val="1200"/>
              </a:spcBef>
              <a:spcAft>
                <a:spcPts val="2400"/>
              </a:spcAft>
              <a:buClr>
                <a:srgbClr val="CDCE00"/>
              </a:buClr>
              <a:buSzPct val="150000"/>
              <a:buBlip>
                <a:blip r:embed="rId3"/>
              </a:buBlip>
            </a:pPr>
            <a:r>
              <a:rPr lang="cs-CZ" sz="3600" u="sng" dirty="0"/>
              <a:t>Ve SP SZP pro budoucí programové období jsou plánovány intervence:</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Technologické investice v lesním hospodářství </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Investice do lesnické infrastruktury</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Zalesňování zemědělské půdy</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Agrolesnictví</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Investice do obnovy kalamitních ploch</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Investice do ochrany melioračních a zpevňujících dřevin</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Vodohospodářská opatření v lesích</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Lesnicko-environmentální opatření (Genofond, Zachování porostního typu HS, Zachování habitatových stromů)</a:t>
            </a:r>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nb-NO" sz="3600" dirty="0"/>
              <a:t>Neproduktivní investice v lesích</a:t>
            </a:r>
            <a:endParaRPr lang="cs-CZ" sz="3600" dirty="0"/>
          </a:p>
          <a:p>
            <a:pPr marL="1562400" lvl="2" indent="-648000" algn="just" defTabSz="1828800">
              <a:lnSpc>
                <a:spcPct val="90000"/>
              </a:lnSpc>
              <a:spcBef>
                <a:spcPts val="600"/>
              </a:spcBef>
              <a:spcAft>
                <a:spcPts val="600"/>
              </a:spcAft>
              <a:buClr>
                <a:srgbClr val="CDCE00"/>
              </a:buClr>
              <a:buSzPct val="150000"/>
              <a:buFont typeface="Arial" panose="020B0604020202020204" pitchFamily="34" charset="0"/>
              <a:buChar char="•"/>
            </a:pPr>
            <a:r>
              <a:rPr lang="cs-CZ" sz="3600" dirty="0"/>
              <a:t>Přeměna porostů náhradních dřevin</a:t>
            </a:r>
          </a:p>
          <a:p>
            <a:pPr marL="571500" indent="-571500" algn="just" defTabSz="1828800">
              <a:lnSpc>
                <a:spcPct val="90000"/>
              </a:lnSpc>
              <a:spcBef>
                <a:spcPts val="1200"/>
              </a:spcBef>
              <a:spcAft>
                <a:spcPts val="2400"/>
              </a:spcAft>
              <a:buClr>
                <a:srgbClr val="CDCE00"/>
              </a:buClr>
              <a:buSzPct val="150000"/>
              <a:buBlip>
                <a:blip r:embed="rId4"/>
              </a:buBlip>
            </a:pPr>
            <a:r>
              <a:rPr lang="cs-CZ" sz="3600" dirty="0"/>
              <a:t> V současné době přehodnocujeme různé varianty rozpočtu na jednotlivé intervence, zatím není rozhodnuto, zda budou   všechny plánované intervence zahrnuty do finální podoby SP SZP.</a:t>
            </a:r>
            <a:endParaRPr lang="cs-CZ" sz="3600" i="1" dirty="0"/>
          </a:p>
        </p:txBody>
      </p:sp>
    </p:spTree>
    <p:extLst>
      <p:ext uri="{BB962C8B-B14F-4D97-AF65-F5344CB8AC3E}">
        <p14:creationId xmlns:p14="http://schemas.microsoft.com/office/powerpoint/2010/main" val="31788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0" name="Zástupný symbol pro text 9">
            <a:extLst>
              <a:ext uri="{FF2B5EF4-FFF2-40B4-BE49-F238E27FC236}">
                <a16:creationId xmlns:a16="http://schemas.microsoft.com/office/drawing/2014/main" id="{73AF0204-26E8-4165-A732-BF7CAACA4591}"/>
              </a:ext>
            </a:extLst>
          </p:cNvPr>
          <p:cNvSpPr>
            <a:spLocks noGrp="1"/>
          </p:cNvSpPr>
          <p:nvPr>
            <p:ph type="body" sz="quarter" idx="12"/>
          </p:nvPr>
        </p:nvSpPr>
        <p:spPr/>
        <p:txBody>
          <a:bodyPr/>
          <a:lstStyle/>
          <a:p>
            <a:endParaRPr lang="cs-CZ"/>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dirty="0"/>
              <a:t>DĚKUJEME</a:t>
            </a:r>
            <a:br>
              <a:rPr lang="cs-CZ" dirty="0"/>
            </a:br>
            <a:r>
              <a:rPr lang="cs-CZ" dirty="0"/>
              <a:t>ZA POZORNOST</a:t>
            </a:r>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a:xfrm>
            <a:off x="7334009" y="7829320"/>
            <a:ext cx="9719156" cy="944918"/>
          </a:xfrm>
        </p:spPr>
        <p:txBody>
          <a:bodyPr>
            <a:normAutofit/>
          </a:bodyPr>
          <a:lstStyle/>
          <a:p>
            <a:r>
              <a:rPr lang="cs-CZ" sz="2000" dirty="0"/>
              <a:t>Fotografie použité na základě licence od Shutterstock.com</a:t>
            </a:r>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7333719" y="7775325"/>
            <a:ext cx="971915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789419" y="5526420"/>
            <a:ext cx="0" cy="1717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49374" y="5877390"/>
            <a:ext cx="2348796" cy="1015112"/>
          </a:xfrm>
          <a:prstGeom prst="rect">
            <a:avLst/>
          </a:prstGeom>
        </p:spPr>
      </p:pic>
    </p:spTree>
    <p:extLst>
      <p:ext uri="{BB962C8B-B14F-4D97-AF65-F5344CB8AC3E}">
        <p14:creationId xmlns:p14="http://schemas.microsoft.com/office/powerpoint/2010/main" val="11776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4">
            <a:extLst>
              <a:ext uri="{FF2B5EF4-FFF2-40B4-BE49-F238E27FC236}">
                <a16:creationId xmlns:a16="http://schemas.microsoft.com/office/drawing/2014/main" id="{363DD77E-91EF-4419-BE05-1C0C96F03E9B}"/>
              </a:ext>
            </a:extLst>
          </p:cNvPr>
          <p:cNvSpPr txBox="1">
            <a:spLocks/>
          </p:cNvSpPr>
          <p:nvPr/>
        </p:nvSpPr>
        <p:spPr>
          <a:xfrm>
            <a:off x="1512916" y="1263535"/>
            <a:ext cx="21624284" cy="11195165"/>
          </a:xfrm>
          <a:prstGeom prst="rect">
            <a:avLst/>
          </a:prstGeom>
        </p:spPr>
        <p:txBody>
          <a:bodyPr>
            <a:normAutofit/>
          </a:bodyPr>
          <a:lstStyle>
            <a:lvl1pPr marL="360000" indent="-360000" algn="l" defTabSz="1828800" rtl="0" eaLnBrk="1" latinLnBrk="0" hangingPunct="1">
              <a:lnSpc>
                <a:spcPct val="90000"/>
              </a:lnSpc>
              <a:spcBef>
                <a:spcPts val="2000"/>
              </a:spcBef>
              <a:buClr>
                <a:schemeClr val="accent2"/>
              </a:buClr>
              <a:buFontTx/>
              <a:buBlip>
                <a:blip r:embed="rId2"/>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Aft>
                <a:spcPts val="8400"/>
              </a:spcAft>
              <a:buNone/>
            </a:pPr>
            <a:r>
              <a:rPr lang="cs-CZ" sz="6000" b="1" dirty="0">
                <a:solidFill>
                  <a:schemeClr val="accent6">
                    <a:lumMod val="50000"/>
                  </a:schemeClr>
                </a:solidFill>
              </a:rPr>
              <a:t>OBSAH</a:t>
            </a:r>
          </a:p>
          <a:p>
            <a:pPr lvl="1">
              <a:spcBef>
                <a:spcPts val="1200"/>
              </a:spcBef>
              <a:spcAft>
                <a:spcPts val="4200"/>
              </a:spcAft>
            </a:pPr>
            <a:r>
              <a:rPr lang="cs-CZ" sz="4800" b="1" cap="all" dirty="0">
                <a:solidFill>
                  <a:srgbClr val="856351"/>
                </a:solidFill>
              </a:rPr>
              <a:t> SZP po roce 2020</a:t>
            </a:r>
          </a:p>
          <a:p>
            <a:pPr lvl="1">
              <a:spcBef>
                <a:spcPts val="1200"/>
              </a:spcBef>
              <a:spcAft>
                <a:spcPts val="4200"/>
              </a:spcAft>
            </a:pPr>
            <a:r>
              <a:rPr lang="pl-PL" sz="4800" b="1" cap="all" dirty="0">
                <a:solidFill>
                  <a:srgbClr val="856351"/>
                </a:solidFill>
              </a:rPr>
              <a:t> strategický plán SZP</a:t>
            </a:r>
          </a:p>
          <a:p>
            <a:pPr lvl="1">
              <a:spcBef>
                <a:spcPts val="1200"/>
              </a:spcBef>
              <a:spcAft>
                <a:spcPts val="4200"/>
              </a:spcAft>
            </a:pPr>
            <a:r>
              <a:rPr lang="cs-CZ" sz="4800" b="1" cap="all" dirty="0">
                <a:solidFill>
                  <a:srgbClr val="856351"/>
                </a:solidFill>
              </a:rPr>
              <a:t> </a:t>
            </a:r>
            <a:r>
              <a:rPr lang="it-IT" sz="4800" b="1" cap="all" dirty="0">
                <a:solidFill>
                  <a:srgbClr val="856351"/>
                </a:solidFill>
              </a:rPr>
              <a:t>Podpora pro malé zemědělce a vinaře</a:t>
            </a:r>
            <a:endParaRPr lang="cs-CZ" sz="4800" b="1" cap="all" dirty="0">
              <a:solidFill>
                <a:srgbClr val="856351"/>
              </a:solidFill>
            </a:endParaRPr>
          </a:p>
          <a:p>
            <a:pPr lvl="1">
              <a:spcBef>
                <a:spcPts val="1200"/>
              </a:spcBef>
              <a:spcAft>
                <a:spcPts val="4200"/>
              </a:spcAft>
            </a:pPr>
            <a:r>
              <a:rPr lang="cs-CZ" sz="4800" b="1" cap="all" dirty="0">
                <a:solidFill>
                  <a:srgbClr val="856351"/>
                </a:solidFill>
              </a:rPr>
              <a:t> investice do lesů a lesnické infrastruktury</a:t>
            </a:r>
            <a:endParaRPr lang="pl-PL" sz="4800" b="1" cap="all" dirty="0">
              <a:solidFill>
                <a:srgbClr val="856351"/>
              </a:solidFill>
            </a:endParaRPr>
          </a:p>
          <a:p>
            <a:pPr marL="360000" lvl="1" indent="0">
              <a:spcBef>
                <a:spcPts val="1200"/>
              </a:spcBef>
              <a:spcAft>
                <a:spcPts val="4200"/>
              </a:spcAft>
              <a:buNone/>
            </a:pPr>
            <a:endParaRPr lang="pl-PL" sz="4800" b="1" cap="all" dirty="0">
              <a:solidFill>
                <a:srgbClr val="856351"/>
              </a:solidFill>
            </a:endParaRPr>
          </a:p>
          <a:p>
            <a:pPr marL="360000" lvl="1" indent="0">
              <a:spcBef>
                <a:spcPts val="1200"/>
              </a:spcBef>
              <a:spcAft>
                <a:spcPts val="4200"/>
              </a:spcAft>
              <a:buNone/>
            </a:pPr>
            <a:endParaRPr lang="pl-PL" sz="4800" b="1" cap="all" dirty="0">
              <a:solidFill>
                <a:srgbClr val="856351"/>
              </a:solidFill>
            </a:endParaRPr>
          </a:p>
          <a:p>
            <a:pPr marL="360000" lvl="1" indent="0">
              <a:spcBef>
                <a:spcPts val="1200"/>
              </a:spcBef>
              <a:spcAft>
                <a:spcPts val="4200"/>
              </a:spcAft>
              <a:buNone/>
            </a:pPr>
            <a:endParaRPr lang="pl-PL" sz="4800" b="1" cap="all" dirty="0">
              <a:solidFill>
                <a:srgbClr val="856351"/>
              </a:solidFill>
            </a:endParaRPr>
          </a:p>
          <a:p>
            <a:pPr lvl="1">
              <a:spcBef>
                <a:spcPts val="1200"/>
              </a:spcBef>
              <a:spcAft>
                <a:spcPts val="4200"/>
              </a:spcAft>
            </a:pPr>
            <a:endParaRPr lang="pl-PL" sz="4800" b="1" cap="all" dirty="0">
              <a:solidFill>
                <a:srgbClr val="856351"/>
              </a:solidFill>
            </a:endParaRPr>
          </a:p>
          <a:p>
            <a:pPr lvl="1">
              <a:spcBef>
                <a:spcPts val="1200"/>
              </a:spcBef>
              <a:spcAft>
                <a:spcPts val="4200"/>
              </a:spcAft>
            </a:pPr>
            <a:endParaRPr lang="pl-PL" sz="4800" b="1" cap="all" dirty="0">
              <a:solidFill>
                <a:srgbClr val="856351"/>
              </a:solidFill>
            </a:endParaRPr>
          </a:p>
          <a:p>
            <a:pPr lvl="1">
              <a:spcBef>
                <a:spcPts val="1200"/>
              </a:spcBef>
              <a:spcAft>
                <a:spcPts val="4200"/>
              </a:spcAft>
            </a:pPr>
            <a:endParaRPr lang="cs-CZ" sz="4800" b="1" cap="all" dirty="0">
              <a:solidFill>
                <a:srgbClr val="856351"/>
              </a:solidFill>
            </a:endParaRPr>
          </a:p>
          <a:p>
            <a:pPr lvl="1">
              <a:spcBef>
                <a:spcPts val="1200"/>
              </a:spcBef>
              <a:spcAft>
                <a:spcPts val="4200"/>
              </a:spcAft>
            </a:pPr>
            <a:endParaRPr lang="cs-CZ" sz="4800" b="1" cap="all" dirty="0">
              <a:solidFill>
                <a:srgbClr val="856351"/>
              </a:solidFill>
            </a:endParaRPr>
          </a:p>
          <a:p>
            <a:pPr lvl="1">
              <a:spcBef>
                <a:spcPts val="1200"/>
              </a:spcBef>
              <a:spcAft>
                <a:spcPts val="1800"/>
              </a:spcAft>
            </a:pPr>
            <a:endParaRPr lang="cs-CZ" sz="3600" dirty="0"/>
          </a:p>
        </p:txBody>
      </p:sp>
    </p:spTree>
    <p:extLst>
      <p:ext uri="{BB962C8B-B14F-4D97-AF65-F5344CB8AC3E}">
        <p14:creationId xmlns:p14="http://schemas.microsoft.com/office/powerpoint/2010/main" val="55379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97527" y="1596045"/>
            <a:ext cx="22814973" cy="10762946"/>
          </a:xfrm>
          <a:prstGeom prst="rect">
            <a:avLst/>
          </a:prstGeom>
        </p:spPr>
        <p:txBody>
          <a:bodyPr wrap="square">
            <a:spAutoFit/>
          </a:bodyPr>
          <a:lstStyle/>
          <a:p>
            <a:pPr lvl="0" defTabSz="1828800">
              <a:lnSpc>
                <a:spcPct val="90000"/>
              </a:lnSpc>
              <a:spcAft>
                <a:spcPts val="5400"/>
              </a:spcAft>
              <a:buClr>
                <a:srgbClr val="CDCE00"/>
              </a:buClr>
              <a:buSzPct val="150000"/>
            </a:pPr>
            <a:r>
              <a:rPr lang="cs-CZ" sz="4000" b="1" cap="all" dirty="0">
                <a:solidFill>
                  <a:srgbClr val="856351"/>
                </a:solidFill>
              </a:rPr>
              <a:t>Nová SZP po roce 2020</a:t>
            </a:r>
          </a:p>
          <a:p>
            <a:pPr marL="648000" indent="-648000" algn="just" defTabSz="1828800">
              <a:lnSpc>
                <a:spcPct val="90000"/>
              </a:lnSpc>
              <a:spcAft>
                <a:spcPts val="2400"/>
              </a:spcAft>
              <a:buClr>
                <a:srgbClr val="CDCE00"/>
              </a:buClr>
              <a:buSzPct val="150000"/>
              <a:buBlip>
                <a:blip r:embed="rId2"/>
              </a:buBlip>
            </a:pPr>
            <a:r>
              <a:rPr lang="cs-CZ" sz="3600" dirty="0"/>
              <a:t>Zásadní novinku v reformě SZP po roce 2020 představují </a:t>
            </a:r>
            <a:r>
              <a:rPr lang="cs-CZ" sz="3600" b="1" dirty="0"/>
              <a:t>strategické plány, </a:t>
            </a:r>
            <a:r>
              <a:rPr lang="cs-CZ" sz="3600" dirty="0"/>
              <a:t>které musí vypracovat každý členský stát EU pro celé své území, transparentním způsobem v souladu se svým institucionálním a právním rámcem. </a:t>
            </a:r>
          </a:p>
          <a:p>
            <a:pPr marL="648000" indent="-648000" algn="just" defTabSz="1828800">
              <a:lnSpc>
                <a:spcPct val="90000"/>
              </a:lnSpc>
              <a:spcAft>
                <a:spcPts val="2400"/>
              </a:spcAft>
              <a:buClr>
                <a:srgbClr val="CDCE00"/>
              </a:buClr>
              <a:buSzPct val="150000"/>
              <a:buBlip>
                <a:blip r:embed="rId2"/>
              </a:buBlip>
            </a:pPr>
            <a:r>
              <a:rPr lang="cs-CZ" sz="3600" dirty="0"/>
              <a:t>V prosinci 2020 schváleno Nařízení k přechodnému období, které bude dvouleté, rozšíří platnost Programů rozvoje venkova na další roky 2021 a 2022. </a:t>
            </a:r>
          </a:p>
          <a:p>
            <a:pPr marL="648000" indent="-648000" algn="just" defTabSz="1828800">
              <a:lnSpc>
                <a:spcPct val="90000"/>
              </a:lnSpc>
              <a:spcAft>
                <a:spcPts val="2400"/>
              </a:spcAft>
              <a:buClr>
                <a:srgbClr val="CDCE00"/>
              </a:buClr>
              <a:buSzPct val="150000"/>
              <a:buBlip>
                <a:blip r:embed="rId2"/>
              </a:buBlip>
            </a:pPr>
            <a:r>
              <a:rPr lang="cs-CZ" sz="3600" dirty="0"/>
              <a:t>Platnost Strategických plánů SZP začne 1. lednem 2023.</a:t>
            </a:r>
          </a:p>
          <a:p>
            <a:pPr marL="648000" indent="-648000" algn="just" defTabSz="1828800">
              <a:lnSpc>
                <a:spcPct val="90000"/>
              </a:lnSpc>
              <a:spcAft>
                <a:spcPts val="2400"/>
              </a:spcAft>
              <a:buClr>
                <a:srgbClr val="CDCE00"/>
              </a:buClr>
              <a:buSzPct val="150000"/>
              <a:buBlip>
                <a:blip r:embed="rId2"/>
              </a:buBlip>
            </a:pPr>
            <a:r>
              <a:rPr lang="cs-CZ" sz="3600" dirty="0"/>
              <a:t>Původní sedmiletý rozpočet bude o dva roky pokrácen (z toho rok 2021 bude mít rozpočet o třetinu větší než následující roky).</a:t>
            </a:r>
          </a:p>
          <a:p>
            <a:pPr marL="648000" indent="-648000" algn="just" defTabSz="1828800">
              <a:lnSpc>
                <a:spcPct val="90000"/>
              </a:lnSpc>
              <a:spcBef>
                <a:spcPts val="1200"/>
              </a:spcBef>
              <a:spcAft>
                <a:spcPts val="2400"/>
              </a:spcAft>
              <a:buClr>
                <a:srgbClr val="CDCE00"/>
              </a:buClr>
              <a:buSzPct val="150000"/>
              <a:buBlip>
                <a:blip r:embed="rId2"/>
              </a:buBlip>
            </a:pPr>
            <a:r>
              <a:rPr lang="cs-CZ" sz="3600" dirty="0"/>
              <a:t>Balíček právních předpisů pro reformu SZP po roce 2020:</a:t>
            </a:r>
          </a:p>
          <a:p>
            <a:pPr marL="1105200" lvl="1" indent="-648000" algn="just" defTabSz="1828800">
              <a:lnSpc>
                <a:spcPct val="90000"/>
              </a:lnSpc>
              <a:spcAft>
                <a:spcPts val="1200"/>
              </a:spcAft>
              <a:buClr>
                <a:srgbClr val="CDCE00"/>
              </a:buClr>
              <a:buSzPct val="150000"/>
              <a:buFont typeface="Wingdings" panose="05000000000000000000" pitchFamily="2" charset="2"/>
              <a:buChar char="§"/>
            </a:pPr>
            <a:r>
              <a:rPr lang="cs-CZ" sz="3200" dirty="0"/>
              <a:t>Návrh NAŘÍZENÍ EVROPSKÉHO PARLAMENTU A RADY, kterým se stanoví pravidla podpory pro strategické plány, jež mají být vypracovány členskými státy v rámci SZP a financovány EZZF a EZFRV, a zrušuje nařízení EP a Rady (EU) č. 1305/2013 a nařízení EP a Rady (EU) č. 1307/2013</a:t>
            </a:r>
          </a:p>
          <a:p>
            <a:pPr marL="1105200" lvl="1" indent="-648000" algn="just" defTabSz="1828800">
              <a:lnSpc>
                <a:spcPct val="90000"/>
              </a:lnSpc>
              <a:spcAft>
                <a:spcPts val="1200"/>
              </a:spcAft>
              <a:buClr>
                <a:srgbClr val="CDCE00"/>
              </a:buClr>
              <a:buSzPct val="150000"/>
              <a:buFont typeface="Wingdings" panose="05000000000000000000" pitchFamily="2" charset="2"/>
              <a:buChar char="§"/>
            </a:pPr>
            <a:r>
              <a:rPr lang="cs-CZ" sz="3200" dirty="0"/>
              <a:t>Návrh NAŘÍZENÍ EVROPSKÉHO PARLAMENTU A RADY o financování, řízení a sledování společné zemědělské politiky a zrušení nařízení (EU) č. 1306/2013</a:t>
            </a:r>
          </a:p>
          <a:p>
            <a:pPr marL="1105200" lvl="1" indent="-648000" algn="just" defTabSz="1828800">
              <a:lnSpc>
                <a:spcPct val="90000"/>
              </a:lnSpc>
              <a:spcAft>
                <a:spcPts val="4200"/>
              </a:spcAft>
              <a:buClr>
                <a:srgbClr val="CDCE00"/>
              </a:buClr>
              <a:buSzPct val="150000"/>
              <a:buFont typeface="Wingdings" panose="05000000000000000000" pitchFamily="2" charset="2"/>
              <a:buChar char="§"/>
            </a:pPr>
            <a:r>
              <a:rPr lang="cs-CZ" sz="3200" dirty="0"/>
              <a:t>Návrh NAŘÍZENÍ EVROPSKÉHO PARLAMENTU A RADY kterým se mění nařízení (EU) č. 1308/2013, kterým se stanoví společná organizace trhů se zemědělskými produkty</a:t>
            </a:r>
          </a:p>
        </p:txBody>
      </p:sp>
    </p:spTree>
    <p:extLst>
      <p:ext uri="{BB962C8B-B14F-4D97-AF65-F5344CB8AC3E}">
        <p14:creationId xmlns:p14="http://schemas.microsoft.com/office/powerpoint/2010/main" val="181684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1025" y="1596045"/>
            <a:ext cx="22824325" cy="8694688"/>
          </a:xfrm>
          <a:prstGeom prst="rect">
            <a:avLst/>
          </a:prstGeom>
        </p:spPr>
        <p:txBody>
          <a:bodyPr wrap="square">
            <a:spAutoFit/>
          </a:bodyPr>
          <a:lstStyle/>
          <a:p>
            <a:pPr lvl="0" defTabSz="1828800">
              <a:lnSpc>
                <a:spcPct val="90000"/>
              </a:lnSpc>
              <a:spcAft>
                <a:spcPts val="5400"/>
              </a:spcAft>
              <a:buClr>
                <a:srgbClr val="CDCE00"/>
              </a:buClr>
              <a:buSzPct val="150000"/>
            </a:pPr>
            <a:r>
              <a:rPr lang="cs-CZ" sz="4000" b="1" cap="all" dirty="0">
                <a:solidFill>
                  <a:srgbClr val="856351"/>
                </a:solidFill>
              </a:rPr>
              <a:t>Aktuální STAV příprav SP SZP</a:t>
            </a:r>
          </a:p>
          <a:p>
            <a:pPr marL="648000" lvl="0" indent="-648000" algn="just" defTabSz="1828800">
              <a:lnSpc>
                <a:spcPct val="90000"/>
              </a:lnSpc>
              <a:spcBef>
                <a:spcPts val="1200"/>
              </a:spcBef>
              <a:spcAft>
                <a:spcPts val="2400"/>
              </a:spcAft>
              <a:buClr>
                <a:srgbClr val="CDCE00"/>
              </a:buClr>
              <a:buSzPct val="150000"/>
              <a:buBlip>
                <a:blip r:embed="rId3"/>
              </a:buBlip>
            </a:pPr>
            <a:r>
              <a:rPr lang="cs-CZ" sz="3600" dirty="0"/>
              <a:t>Limitujícím faktorem pro finalizaci a schválení SP SZP je prodlení v legislativním procesu na úrovni EU.</a:t>
            </a:r>
          </a:p>
          <a:p>
            <a:pPr marL="648000" indent="-648000" algn="just" defTabSz="1828800">
              <a:lnSpc>
                <a:spcPct val="90000"/>
              </a:lnSpc>
              <a:spcBef>
                <a:spcPts val="1200"/>
              </a:spcBef>
              <a:spcAft>
                <a:spcPts val="2400"/>
              </a:spcAft>
              <a:buClr>
                <a:srgbClr val="CDCE00"/>
              </a:buClr>
              <a:buSzPct val="150000"/>
              <a:buBlip>
                <a:blip r:embed="rId3"/>
              </a:buBlip>
            </a:pPr>
            <a:r>
              <a:rPr lang="cs-CZ" sz="3600" dirty="0"/>
              <a:t>Právní předpisy k nové SZP jsou ve fázi trialogů Rada + EK + EP.</a:t>
            </a:r>
          </a:p>
          <a:p>
            <a:pPr marL="648000" indent="-648000" algn="just" defTabSz="1828800">
              <a:lnSpc>
                <a:spcPct val="90000"/>
              </a:lnSpc>
              <a:spcBef>
                <a:spcPts val="1200"/>
              </a:spcBef>
              <a:spcAft>
                <a:spcPts val="2400"/>
              </a:spcAft>
              <a:buClr>
                <a:srgbClr val="CDCE00"/>
              </a:buClr>
              <a:buSzPct val="150000"/>
              <a:buBlip>
                <a:blip r:embed="rId3"/>
              </a:buBlip>
            </a:pPr>
            <a:r>
              <a:rPr lang="cs-CZ" sz="3600" dirty="0"/>
              <a:t>Dohoda institucí o budoucí podobě SZP a tudíž i finalizace základních aktů je očekávána na rozmezí II. a III. Q 2021.</a:t>
            </a:r>
          </a:p>
          <a:p>
            <a:pPr marL="648000" indent="-648000" algn="just" defTabSz="1828800">
              <a:lnSpc>
                <a:spcPct val="90000"/>
              </a:lnSpc>
              <a:spcBef>
                <a:spcPts val="1200"/>
              </a:spcBef>
              <a:spcAft>
                <a:spcPts val="2400"/>
              </a:spcAft>
              <a:buClr>
                <a:srgbClr val="CDCE00"/>
              </a:buClr>
              <a:buSzPct val="150000"/>
              <a:buBlip>
                <a:blip r:embed="rId3"/>
              </a:buBlip>
            </a:pPr>
            <a:r>
              <a:rPr lang="cs-CZ" sz="3600" dirty="0"/>
              <a:t>V prosinci 2020 vypořádány připomínky nevládních organizací k říjnové verzi SP předkládané pro informaci vládě ČR.</a:t>
            </a:r>
          </a:p>
          <a:p>
            <a:pPr marL="648000" lvl="0" indent="-648000" algn="just" defTabSz="1828800">
              <a:lnSpc>
                <a:spcPct val="90000"/>
              </a:lnSpc>
              <a:spcBef>
                <a:spcPts val="1200"/>
              </a:spcBef>
              <a:spcAft>
                <a:spcPts val="2400"/>
              </a:spcAft>
              <a:buClr>
                <a:srgbClr val="CDCE00"/>
              </a:buClr>
              <a:buSzPct val="150000"/>
              <a:buBlip>
                <a:blip r:embed="rId3"/>
              </a:buBlip>
            </a:pPr>
            <a:r>
              <a:rPr lang="cs-CZ" sz="3600" dirty="0"/>
              <a:t>V současné době pokračuje jednání </a:t>
            </a:r>
            <a:r>
              <a:rPr lang="cs-CZ" sz="3600" dirty="0" err="1"/>
              <a:t>MZe</a:t>
            </a:r>
            <a:r>
              <a:rPr lang="cs-CZ" sz="3600" dirty="0"/>
              <a:t> s partnery z řad nevládních organizací v rámci pracovních skupin dle jednotlivých tematických okruhů.</a:t>
            </a:r>
            <a:endParaRPr lang="cs-CZ" sz="3600" i="1" dirty="0"/>
          </a:p>
          <a:p>
            <a:pPr marL="648000" indent="-648000" algn="just" defTabSz="1828800">
              <a:lnSpc>
                <a:spcPct val="90000"/>
              </a:lnSpc>
              <a:spcBef>
                <a:spcPts val="1200"/>
              </a:spcBef>
              <a:spcAft>
                <a:spcPts val="2400"/>
              </a:spcAft>
              <a:buClr>
                <a:srgbClr val="CDCE00"/>
              </a:buClr>
              <a:buSzPct val="150000"/>
              <a:buBlip>
                <a:blip r:embed="rId3"/>
              </a:buBlip>
            </a:pPr>
            <a:r>
              <a:rPr lang="cs-CZ" sz="3600" dirty="0"/>
              <a:t>Zohlednění strategie „Od zemědělce ke spotřebiteli“ (</a:t>
            </a:r>
            <a:r>
              <a:rPr lang="cs-CZ" sz="3600" dirty="0" err="1"/>
              <a:t>Farm</a:t>
            </a:r>
            <a:r>
              <a:rPr lang="cs-CZ" sz="3600" dirty="0"/>
              <a:t> to </a:t>
            </a:r>
            <a:r>
              <a:rPr lang="cs-CZ" sz="3600" dirty="0" err="1"/>
              <a:t>Fork</a:t>
            </a:r>
            <a:r>
              <a:rPr lang="cs-CZ" sz="3600" dirty="0"/>
              <a:t>) a „Strategie EU v oblasti biologické rozmanitosti do roku 2030“ </a:t>
            </a:r>
          </a:p>
          <a:p>
            <a:pPr marL="648000" indent="-648000" algn="just" defTabSz="1828800">
              <a:lnSpc>
                <a:spcPct val="90000"/>
              </a:lnSpc>
              <a:spcBef>
                <a:spcPts val="1200"/>
              </a:spcBef>
              <a:spcAft>
                <a:spcPts val="2400"/>
              </a:spcAft>
              <a:buClr>
                <a:srgbClr val="CDCE00"/>
              </a:buClr>
              <a:buSzPct val="150000"/>
              <a:buBlip>
                <a:blip r:embed="rId3"/>
              </a:buBlip>
            </a:pPr>
            <a:r>
              <a:rPr lang="cs-CZ" sz="3600" dirty="0"/>
              <a:t>Předpoklad předložení SP SZP (vč. hodnocení SEA) ke schválení vládě ČR - IV. Q 2021</a:t>
            </a:r>
          </a:p>
        </p:txBody>
      </p:sp>
    </p:spTree>
    <p:extLst>
      <p:ext uri="{BB962C8B-B14F-4D97-AF65-F5344CB8AC3E}">
        <p14:creationId xmlns:p14="http://schemas.microsoft.com/office/powerpoint/2010/main" val="62533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1025" y="1596045"/>
            <a:ext cx="23092757" cy="2819233"/>
          </a:xfrm>
          <a:prstGeom prst="rect">
            <a:avLst/>
          </a:prstGeom>
        </p:spPr>
        <p:txBody>
          <a:bodyPr wrap="square">
            <a:spAutoFit/>
          </a:bodyPr>
          <a:lstStyle/>
          <a:p>
            <a:pPr algn="just" defTabSz="1828800">
              <a:lnSpc>
                <a:spcPct val="90000"/>
              </a:lnSpc>
              <a:spcAft>
                <a:spcPts val="4800"/>
              </a:spcAft>
              <a:buClr>
                <a:srgbClr val="CDCE00"/>
              </a:buClr>
              <a:buSzPct val="150000"/>
            </a:pPr>
            <a:r>
              <a:rPr lang="cs-CZ" sz="4000" b="1" cap="all" dirty="0">
                <a:solidFill>
                  <a:srgbClr val="856351"/>
                </a:solidFill>
              </a:rPr>
              <a:t>STRATEGICKÝ PLÁN SZP </a:t>
            </a:r>
            <a:endParaRPr lang="cs-CZ" sz="4000" cap="all" dirty="0">
              <a:solidFill>
                <a:srgbClr val="856351"/>
              </a:solidFill>
            </a:endParaRPr>
          </a:p>
          <a:p>
            <a:pPr marL="648000" indent="-648000" algn="just" defTabSz="1828800">
              <a:lnSpc>
                <a:spcPct val="90000"/>
              </a:lnSpc>
              <a:spcAft>
                <a:spcPts val="4800"/>
              </a:spcAft>
              <a:buClr>
                <a:srgbClr val="CDCE00"/>
              </a:buClr>
              <a:buSzPct val="150000"/>
              <a:buBlip>
                <a:blip r:embed="rId3"/>
              </a:buBlip>
            </a:pPr>
            <a:r>
              <a:rPr lang="cs-CZ" sz="3600" dirty="0"/>
              <a:t>Přehodnocujeme různé varianty alokací na jednotlivé intervence. Finální rozpočet zatím není rozhodnut. </a:t>
            </a:r>
            <a:endParaRPr lang="cs-CZ" sz="3200" dirty="0"/>
          </a:p>
          <a:p>
            <a:pPr marL="648000" indent="-648000" algn="just" defTabSz="1828800">
              <a:lnSpc>
                <a:spcPct val="90000"/>
              </a:lnSpc>
              <a:spcAft>
                <a:spcPts val="5400"/>
              </a:spcAft>
              <a:buClr>
                <a:srgbClr val="CDCE00"/>
              </a:buClr>
              <a:buSzPct val="150000"/>
              <a:buBlip>
                <a:blip r:embed="rId3"/>
              </a:buBlip>
            </a:pPr>
            <a:endParaRPr lang="cs-CZ" sz="3200" dirty="0"/>
          </a:p>
        </p:txBody>
      </p:sp>
      <p:graphicFrame>
        <p:nvGraphicFramePr>
          <p:cNvPr id="4" name="Diagram 3">
            <a:extLst>
              <a:ext uri="{FF2B5EF4-FFF2-40B4-BE49-F238E27FC236}">
                <a16:creationId xmlns:a16="http://schemas.microsoft.com/office/drawing/2014/main" id="{DC5A0082-6198-4EE3-B130-DFF0E8F551F0}"/>
              </a:ext>
            </a:extLst>
          </p:cNvPr>
          <p:cNvGraphicFramePr/>
          <p:nvPr>
            <p:extLst>
              <p:ext uri="{D42A27DB-BD31-4B8C-83A1-F6EECF244321}">
                <p14:modId xmlns:p14="http://schemas.microsoft.com/office/powerpoint/2010/main" val="1742560793"/>
              </p:ext>
            </p:extLst>
          </p:nvPr>
        </p:nvGraphicFramePr>
        <p:xfrm>
          <a:off x="2637173" y="3857022"/>
          <a:ext cx="19598359" cy="8664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364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45965" y="830501"/>
            <a:ext cx="23092757" cy="8273034"/>
          </a:xfrm>
          <a:prstGeom prst="rect">
            <a:avLst/>
          </a:prstGeom>
        </p:spPr>
        <p:txBody>
          <a:bodyPr wrap="square">
            <a:spAutoFit/>
          </a:bodyPr>
          <a:lstStyle/>
          <a:p>
            <a:pPr algn="just" defTabSz="1828800">
              <a:lnSpc>
                <a:spcPct val="90000"/>
              </a:lnSpc>
              <a:spcAft>
                <a:spcPts val="4800"/>
              </a:spcAft>
              <a:buClr>
                <a:srgbClr val="CDCE00"/>
              </a:buClr>
              <a:buSzPct val="150000"/>
            </a:pPr>
            <a:r>
              <a:rPr lang="cs-CZ" sz="4000" b="1" cap="all" dirty="0">
                <a:solidFill>
                  <a:srgbClr val="856351"/>
                </a:solidFill>
              </a:rPr>
              <a:t>STRATEGICKÝ PLÁN SZP </a:t>
            </a:r>
            <a:endParaRPr lang="cs-CZ" sz="4000" cap="all" dirty="0">
              <a:solidFill>
                <a:srgbClr val="856351"/>
              </a:solidFill>
            </a:endParaRPr>
          </a:p>
          <a:p>
            <a:pPr marL="648000" indent="-648000" algn="just" defTabSz="1828800">
              <a:lnSpc>
                <a:spcPct val="90000"/>
              </a:lnSpc>
              <a:spcAft>
                <a:spcPts val="1200"/>
              </a:spcAft>
              <a:buClr>
                <a:srgbClr val="CDCE00"/>
              </a:buClr>
              <a:buSzPct val="150000"/>
              <a:buBlip>
                <a:blip r:embed="rId2"/>
              </a:buBlip>
            </a:pPr>
            <a:r>
              <a:rPr lang="cs-CZ" sz="3600" dirty="0"/>
              <a:t>9 </a:t>
            </a:r>
            <a:r>
              <a:rPr lang="cs-CZ" sz="3600" b="1" dirty="0"/>
              <a:t>specifických cílů </a:t>
            </a:r>
          </a:p>
          <a:p>
            <a:pPr lvl="1" algn="just" defTabSz="1828800">
              <a:lnSpc>
                <a:spcPct val="90000"/>
              </a:lnSpc>
              <a:spcAft>
                <a:spcPts val="4200"/>
              </a:spcAft>
              <a:buClr>
                <a:srgbClr val="CDCE00"/>
              </a:buClr>
              <a:buSzPct val="150000"/>
            </a:pPr>
            <a:endParaRPr lang="cs-CZ" sz="3600" dirty="0"/>
          </a:p>
          <a:p>
            <a:pPr algn="just" defTabSz="1828800">
              <a:lnSpc>
                <a:spcPct val="90000"/>
              </a:lnSpc>
              <a:spcAft>
                <a:spcPts val="1200"/>
              </a:spcAft>
              <a:buClr>
                <a:srgbClr val="CDCE00"/>
              </a:buClr>
              <a:buSzPct val="150000"/>
            </a:pPr>
            <a:endParaRPr lang="cs-CZ" sz="3600" dirty="0"/>
          </a:p>
          <a:p>
            <a:pPr lvl="1" algn="just" defTabSz="1828800">
              <a:lnSpc>
                <a:spcPct val="90000"/>
              </a:lnSpc>
              <a:spcAft>
                <a:spcPts val="1200"/>
              </a:spcAft>
              <a:buClr>
                <a:srgbClr val="CDCE00"/>
              </a:buClr>
              <a:buSzPct val="150000"/>
            </a:pPr>
            <a:r>
              <a:rPr lang="cs-CZ" sz="3600" dirty="0"/>
              <a:t> </a:t>
            </a:r>
          </a:p>
          <a:p>
            <a:pPr marL="648000" indent="-648000" algn="just" defTabSz="1828800">
              <a:lnSpc>
                <a:spcPct val="90000"/>
              </a:lnSpc>
              <a:spcAft>
                <a:spcPts val="5400"/>
              </a:spcAft>
              <a:buClr>
                <a:srgbClr val="CDCE00"/>
              </a:buClr>
              <a:buSzPct val="150000"/>
              <a:buBlip>
                <a:blip r:embed="rId2"/>
              </a:buBlip>
            </a:pPr>
            <a:endParaRPr lang="cs-CZ" sz="3600" dirty="0"/>
          </a:p>
          <a:p>
            <a:pPr algn="just" defTabSz="1828800">
              <a:lnSpc>
                <a:spcPct val="90000"/>
              </a:lnSpc>
              <a:spcAft>
                <a:spcPts val="5400"/>
              </a:spcAft>
              <a:buClr>
                <a:srgbClr val="CDCE00"/>
              </a:buClr>
              <a:buSzPct val="150000"/>
            </a:pPr>
            <a:endParaRPr lang="cs-CZ" sz="3600" dirty="0"/>
          </a:p>
          <a:p>
            <a:pPr algn="just" defTabSz="1828800">
              <a:lnSpc>
                <a:spcPct val="90000"/>
              </a:lnSpc>
              <a:spcAft>
                <a:spcPts val="5400"/>
              </a:spcAft>
              <a:buClr>
                <a:srgbClr val="CDCE00"/>
              </a:buClr>
              <a:buSzPct val="150000"/>
            </a:pPr>
            <a:endParaRPr lang="cs-CZ" sz="3600" dirty="0"/>
          </a:p>
          <a:p>
            <a:pPr marL="648000" indent="-648000" algn="just" defTabSz="1828800">
              <a:lnSpc>
                <a:spcPct val="90000"/>
              </a:lnSpc>
              <a:spcAft>
                <a:spcPts val="5400"/>
              </a:spcAft>
              <a:buClr>
                <a:srgbClr val="CDCE00"/>
              </a:buClr>
              <a:buSzPct val="150000"/>
              <a:buBlip>
                <a:blip r:embed="rId2"/>
              </a:buBlip>
            </a:pPr>
            <a:endParaRPr lang="cs-CZ" sz="3600" dirty="0"/>
          </a:p>
        </p:txBody>
      </p:sp>
      <p:graphicFrame>
        <p:nvGraphicFramePr>
          <p:cNvPr id="8" name="Diagram 7">
            <a:extLst>
              <a:ext uri="{FF2B5EF4-FFF2-40B4-BE49-F238E27FC236}">
                <a16:creationId xmlns:a16="http://schemas.microsoft.com/office/drawing/2014/main" id="{985ED1B5-3FE9-4BA5-BF4A-DC66C68C34BC}"/>
              </a:ext>
            </a:extLst>
          </p:cNvPr>
          <p:cNvGraphicFramePr/>
          <p:nvPr>
            <p:extLst>
              <p:ext uri="{D42A27DB-BD31-4B8C-83A1-F6EECF244321}">
                <p14:modId xmlns:p14="http://schemas.microsoft.com/office/powerpoint/2010/main" val="1374544716"/>
              </p:ext>
            </p:extLst>
          </p:nvPr>
        </p:nvGraphicFramePr>
        <p:xfrm>
          <a:off x="845965" y="3253564"/>
          <a:ext cx="21942709" cy="565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CBFE83AA-5642-4EB0-A7CC-A41E2E78C4D7}"/>
              </a:ext>
            </a:extLst>
          </p:cNvPr>
          <p:cNvGraphicFramePr/>
          <p:nvPr>
            <p:extLst>
              <p:ext uri="{D42A27DB-BD31-4B8C-83A1-F6EECF244321}">
                <p14:modId xmlns:p14="http://schemas.microsoft.com/office/powerpoint/2010/main" val="3129423001"/>
              </p:ext>
            </p:extLst>
          </p:nvPr>
        </p:nvGraphicFramePr>
        <p:xfrm>
          <a:off x="998365" y="8357191"/>
          <a:ext cx="21942709" cy="38277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604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45965" y="830501"/>
            <a:ext cx="23092757" cy="8273034"/>
          </a:xfrm>
          <a:prstGeom prst="rect">
            <a:avLst/>
          </a:prstGeom>
        </p:spPr>
        <p:txBody>
          <a:bodyPr wrap="square">
            <a:spAutoFit/>
          </a:bodyPr>
          <a:lstStyle/>
          <a:p>
            <a:pPr algn="just" defTabSz="1828800">
              <a:lnSpc>
                <a:spcPct val="90000"/>
              </a:lnSpc>
              <a:spcAft>
                <a:spcPts val="4800"/>
              </a:spcAft>
              <a:buClr>
                <a:srgbClr val="CDCE00"/>
              </a:buClr>
              <a:buSzPct val="150000"/>
            </a:pPr>
            <a:r>
              <a:rPr lang="cs-CZ" sz="4000" b="1" cap="all" dirty="0">
                <a:solidFill>
                  <a:srgbClr val="856351"/>
                </a:solidFill>
              </a:rPr>
              <a:t>STRATEGICKÝ PLÁN SZP </a:t>
            </a:r>
            <a:endParaRPr lang="cs-CZ" sz="4000" cap="all" dirty="0">
              <a:solidFill>
                <a:srgbClr val="856351"/>
              </a:solidFill>
            </a:endParaRPr>
          </a:p>
          <a:p>
            <a:pPr marL="648000" indent="-648000" algn="just" defTabSz="1828800">
              <a:lnSpc>
                <a:spcPct val="90000"/>
              </a:lnSpc>
              <a:spcAft>
                <a:spcPts val="1200"/>
              </a:spcAft>
              <a:buClr>
                <a:srgbClr val="CDCE00"/>
              </a:buClr>
              <a:buSzPct val="150000"/>
              <a:buBlip>
                <a:blip r:embed="rId2"/>
              </a:buBlip>
            </a:pPr>
            <a:r>
              <a:rPr lang="cs-CZ" sz="3600" dirty="0"/>
              <a:t>9 </a:t>
            </a:r>
            <a:r>
              <a:rPr lang="cs-CZ" sz="3600" b="1" dirty="0"/>
              <a:t>specifických cílů </a:t>
            </a:r>
          </a:p>
          <a:p>
            <a:pPr lvl="1" algn="just" defTabSz="1828800">
              <a:lnSpc>
                <a:spcPct val="90000"/>
              </a:lnSpc>
              <a:spcAft>
                <a:spcPts val="4200"/>
              </a:spcAft>
              <a:buClr>
                <a:srgbClr val="CDCE00"/>
              </a:buClr>
              <a:buSzPct val="150000"/>
            </a:pPr>
            <a:endParaRPr lang="cs-CZ" sz="3600" dirty="0"/>
          </a:p>
          <a:p>
            <a:pPr algn="just" defTabSz="1828800">
              <a:lnSpc>
                <a:spcPct val="90000"/>
              </a:lnSpc>
              <a:spcAft>
                <a:spcPts val="1200"/>
              </a:spcAft>
              <a:buClr>
                <a:srgbClr val="CDCE00"/>
              </a:buClr>
              <a:buSzPct val="150000"/>
            </a:pPr>
            <a:endParaRPr lang="cs-CZ" sz="3600" dirty="0"/>
          </a:p>
          <a:p>
            <a:pPr lvl="1" algn="just" defTabSz="1828800">
              <a:lnSpc>
                <a:spcPct val="90000"/>
              </a:lnSpc>
              <a:spcAft>
                <a:spcPts val="1200"/>
              </a:spcAft>
              <a:buClr>
                <a:srgbClr val="CDCE00"/>
              </a:buClr>
              <a:buSzPct val="150000"/>
            </a:pPr>
            <a:r>
              <a:rPr lang="cs-CZ" sz="3600" dirty="0"/>
              <a:t> </a:t>
            </a:r>
          </a:p>
          <a:p>
            <a:pPr marL="648000" indent="-648000" algn="just" defTabSz="1828800">
              <a:lnSpc>
                <a:spcPct val="90000"/>
              </a:lnSpc>
              <a:spcAft>
                <a:spcPts val="5400"/>
              </a:spcAft>
              <a:buClr>
                <a:srgbClr val="CDCE00"/>
              </a:buClr>
              <a:buSzPct val="150000"/>
              <a:buBlip>
                <a:blip r:embed="rId2"/>
              </a:buBlip>
            </a:pPr>
            <a:endParaRPr lang="cs-CZ" sz="3600" dirty="0"/>
          </a:p>
          <a:p>
            <a:pPr algn="just" defTabSz="1828800">
              <a:lnSpc>
                <a:spcPct val="90000"/>
              </a:lnSpc>
              <a:spcAft>
                <a:spcPts val="5400"/>
              </a:spcAft>
              <a:buClr>
                <a:srgbClr val="CDCE00"/>
              </a:buClr>
              <a:buSzPct val="150000"/>
            </a:pPr>
            <a:endParaRPr lang="cs-CZ" sz="3600" dirty="0"/>
          </a:p>
          <a:p>
            <a:pPr algn="just" defTabSz="1828800">
              <a:lnSpc>
                <a:spcPct val="90000"/>
              </a:lnSpc>
              <a:spcAft>
                <a:spcPts val="5400"/>
              </a:spcAft>
              <a:buClr>
                <a:srgbClr val="CDCE00"/>
              </a:buClr>
              <a:buSzPct val="150000"/>
            </a:pPr>
            <a:endParaRPr lang="cs-CZ" sz="3600" dirty="0"/>
          </a:p>
          <a:p>
            <a:pPr marL="648000" indent="-648000" algn="just" defTabSz="1828800">
              <a:lnSpc>
                <a:spcPct val="90000"/>
              </a:lnSpc>
              <a:spcAft>
                <a:spcPts val="5400"/>
              </a:spcAft>
              <a:buClr>
                <a:srgbClr val="CDCE00"/>
              </a:buClr>
              <a:buSzPct val="150000"/>
              <a:buBlip>
                <a:blip r:embed="rId2"/>
              </a:buBlip>
            </a:pPr>
            <a:endParaRPr lang="cs-CZ" sz="3600" dirty="0"/>
          </a:p>
        </p:txBody>
      </p:sp>
      <p:graphicFrame>
        <p:nvGraphicFramePr>
          <p:cNvPr id="8" name="Diagram 7">
            <a:extLst>
              <a:ext uri="{FF2B5EF4-FFF2-40B4-BE49-F238E27FC236}">
                <a16:creationId xmlns:a16="http://schemas.microsoft.com/office/drawing/2014/main" id="{985ED1B5-3FE9-4BA5-BF4A-DC66C68C34BC}"/>
              </a:ext>
            </a:extLst>
          </p:cNvPr>
          <p:cNvGraphicFramePr/>
          <p:nvPr>
            <p:extLst>
              <p:ext uri="{D42A27DB-BD31-4B8C-83A1-F6EECF244321}">
                <p14:modId xmlns:p14="http://schemas.microsoft.com/office/powerpoint/2010/main" val="3098009068"/>
              </p:ext>
            </p:extLst>
          </p:nvPr>
        </p:nvGraphicFramePr>
        <p:xfrm>
          <a:off x="845965" y="3253564"/>
          <a:ext cx="21942709" cy="565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CBFE83AA-5642-4EB0-A7CC-A41E2E78C4D7}"/>
              </a:ext>
            </a:extLst>
          </p:cNvPr>
          <p:cNvGraphicFramePr/>
          <p:nvPr>
            <p:extLst>
              <p:ext uri="{D42A27DB-BD31-4B8C-83A1-F6EECF244321}">
                <p14:modId xmlns:p14="http://schemas.microsoft.com/office/powerpoint/2010/main" val="2979762182"/>
              </p:ext>
            </p:extLst>
          </p:nvPr>
        </p:nvGraphicFramePr>
        <p:xfrm>
          <a:off x="998365" y="8357191"/>
          <a:ext cx="21942709" cy="38277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0319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45965" y="830501"/>
            <a:ext cx="23092757" cy="5930854"/>
          </a:xfrm>
          <a:prstGeom prst="rect">
            <a:avLst/>
          </a:prstGeom>
        </p:spPr>
        <p:txBody>
          <a:bodyPr wrap="square">
            <a:spAutoFit/>
          </a:bodyPr>
          <a:lstStyle/>
          <a:p>
            <a:pPr algn="just" defTabSz="1828800">
              <a:lnSpc>
                <a:spcPct val="90000"/>
              </a:lnSpc>
              <a:spcAft>
                <a:spcPts val="4800"/>
              </a:spcAft>
              <a:buClr>
                <a:srgbClr val="CDCE00"/>
              </a:buClr>
              <a:buSzPct val="150000"/>
            </a:pPr>
            <a:r>
              <a:rPr lang="cs-CZ" sz="4000" b="1" cap="all" dirty="0">
                <a:solidFill>
                  <a:srgbClr val="856351"/>
                </a:solidFill>
              </a:rPr>
              <a:t>STRATEGICKÝ PLÁN SZP </a:t>
            </a:r>
            <a:endParaRPr lang="cs-CZ" sz="4000" cap="all" dirty="0">
              <a:solidFill>
                <a:srgbClr val="856351"/>
              </a:solidFill>
            </a:endParaRPr>
          </a:p>
          <a:p>
            <a:pPr lvl="1" algn="just" defTabSz="1828800">
              <a:lnSpc>
                <a:spcPct val="90000"/>
              </a:lnSpc>
              <a:spcAft>
                <a:spcPts val="1200"/>
              </a:spcAft>
              <a:buClr>
                <a:srgbClr val="CDCE00"/>
              </a:buClr>
              <a:buSzPct val="150000"/>
            </a:pPr>
            <a:r>
              <a:rPr lang="cs-CZ" sz="3600" dirty="0"/>
              <a:t> </a:t>
            </a:r>
          </a:p>
          <a:p>
            <a:pPr marL="648000" indent="-648000" algn="just" defTabSz="1828800">
              <a:lnSpc>
                <a:spcPct val="90000"/>
              </a:lnSpc>
              <a:spcAft>
                <a:spcPts val="5400"/>
              </a:spcAft>
              <a:buClr>
                <a:srgbClr val="CDCE00"/>
              </a:buClr>
              <a:buSzPct val="150000"/>
              <a:buBlip>
                <a:blip r:embed="rId2"/>
              </a:buBlip>
            </a:pPr>
            <a:endParaRPr lang="cs-CZ" sz="3600" dirty="0"/>
          </a:p>
          <a:p>
            <a:pPr algn="just" defTabSz="1828800">
              <a:lnSpc>
                <a:spcPct val="90000"/>
              </a:lnSpc>
              <a:spcAft>
                <a:spcPts val="5400"/>
              </a:spcAft>
              <a:buClr>
                <a:srgbClr val="CDCE00"/>
              </a:buClr>
              <a:buSzPct val="150000"/>
            </a:pPr>
            <a:endParaRPr lang="cs-CZ" sz="3600" dirty="0"/>
          </a:p>
          <a:p>
            <a:pPr algn="just" defTabSz="1828800">
              <a:lnSpc>
                <a:spcPct val="90000"/>
              </a:lnSpc>
              <a:spcAft>
                <a:spcPts val="5400"/>
              </a:spcAft>
              <a:buClr>
                <a:srgbClr val="CDCE00"/>
              </a:buClr>
              <a:buSzPct val="150000"/>
            </a:pPr>
            <a:endParaRPr lang="cs-CZ" sz="3600" dirty="0"/>
          </a:p>
          <a:p>
            <a:pPr marL="648000" indent="-648000" algn="just" defTabSz="1828800">
              <a:lnSpc>
                <a:spcPct val="90000"/>
              </a:lnSpc>
              <a:spcAft>
                <a:spcPts val="5400"/>
              </a:spcAft>
              <a:buClr>
                <a:srgbClr val="CDCE00"/>
              </a:buClr>
              <a:buSzPct val="150000"/>
              <a:buBlip>
                <a:blip r:embed="rId2"/>
              </a:buBlip>
            </a:pPr>
            <a:endParaRPr lang="cs-CZ" sz="3600" dirty="0"/>
          </a:p>
        </p:txBody>
      </p:sp>
      <p:graphicFrame>
        <p:nvGraphicFramePr>
          <p:cNvPr id="8" name="Diagram 7">
            <a:extLst>
              <a:ext uri="{FF2B5EF4-FFF2-40B4-BE49-F238E27FC236}">
                <a16:creationId xmlns:a16="http://schemas.microsoft.com/office/drawing/2014/main" id="{985ED1B5-3FE9-4BA5-BF4A-DC66C68C34BC}"/>
              </a:ext>
            </a:extLst>
          </p:cNvPr>
          <p:cNvGraphicFramePr/>
          <p:nvPr>
            <p:extLst>
              <p:ext uri="{D42A27DB-BD31-4B8C-83A1-F6EECF244321}">
                <p14:modId xmlns:p14="http://schemas.microsoft.com/office/powerpoint/2010/main" val="2825114291"/>
              </p:ext>
            </p:extLst>
          </p:nvPr>
        </p:nvGraphicFramePr>
        <p:xfrm>
          <a:off x="777530" y="1902753"/>
          <a:ext cx="21942709" cy="565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CBFE83AA-5642-4EB0-A7CC-A41E2E78C4D7}"/>
              </a:ext>
            </a:extLst>
          </p:cNvPr>
          <p:cNvGraphicFramePr/>
          <p:nvPr>
            <p:extLst>
              <p:ext uri="{D42A27DB-BD31-4B8C-83A1-F6EECF244321}">
                <p14:modId xmlns:p14="http://schemas.microsoft.com/office/powerpoint/2010/main" val="2427195041"/>
              </p:ext>
            </p:extLst>
          </p:nvPr>
        </p:nvGraphicFramePr>
        <p:xfrm>
          <a:off x="845965" y="6954646"/>
          <a:ext cx="21942709" cy="38277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Obdélník: se zakulacenými rohy 2">
            <a:extLst>
              <a:ext uri="{FF2B5EF4-FFF2-40B4-BE49-F238E27FC236}">
                <a16:creationId xmlns:a16="http://schemas.microsoft.com/office/drawing/2014/main" id="{794CDCB2-765B-49AF-9C5E-55397E662963}"/>
              </a:ext>
            </a:extLst>
          </p:cNvPr>
          <p:cNvSpPr/>
          <p:nvPr/>
        </p:nvSpPr>
        <p:spPr>
          <a:xfrm>
            <a:off x="777530" y="10611293"/>
            <a:ext cx="21874274" cy="22742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solidFill>
                  <a:prstClr val="white"/>
                </a:solidFill>
                <a:latin typeface="Gill Sans MT" panose="020B0502020104020203"/>
              </a:rPr>
              <a:t>Horizontální cíl:  Podporovat znalosti, inovace a digitalizaci v zemědělství a ve venkovských oblastech a napomáhat k jejich přijímání</a:t>
            </a:r>
          </a:p>
          <a:p>
            <a:r>
              <a:rPr lang="cs-CZ" sz="3600" dirty="0">
                <a:solidFill>
                  <a:schemeClr val="tx1"/>
                </a:solidFill>
                <a:latin typeface="Gill Sans MT" panose="020B0502020104020203"/>
              </a:rPr>
              <a:t>Intervence:  Podpora vzdělávání, poradenství, </a:t>
            </a:r>
            <a:r>
              <a:rPr lang="pl-PL" sz="3600" dirty="0">
                <a:solidFill>
                  <a:schemeClr val="tx1"/>
                </a:solidFill>
                <a:latin typeface="Gill Sans MT" panose="020B0502020104020203"/>
              </a:rPr>
              <a:t>operačních skupin a projektů EIP;  Technická pomoc</a:t>
            </a:r>
            <a:endParaRPr lang="cs-CZ" sz="3600" dirty="0">
              <a:solidFill>
                <a:schemeClr val="tx1"/>
              </a:solidFill>
              <a:latin typeface="Gill Sans MT" panose="020B0502020104020203"/>
            </a:endParaRPr>
          </a:p>
        </p:txBody>
      </p:sp>
    </p:spTree>
    <p:extLst>
      <p:ext uri="{BB962C8B-B14F-4D97-AF65-F5344CB8AC3E}">
        <p14:creationId xmlns:p14="http://schemas.microsoft.com/office/powerpoint/2010/main" val="58829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8563" y="887413"/>
            <a:ext cx="22906037" cy="1223962"/>
          </a:xfrm>
        </p:spPr>
        <p:txBody>
          <a:bodyPr>
            <a:noAutofit/>
          </a:bodyPr>
          <a:lstStyle/>
          <a:p>
            <a:pPr algn="ctr" eaLnBrk="1" fontAlgn="auto" hangingPunct="1">
              <a:spcAft>
                <a:spcPts val="0"/>
              </a:spcAft>
              <a:defRPr/>
            </a:pPr>
            <a:r>
              <a:rPr lang="cs-CZ" sz="4000" dirty="0"/>
              <a:t>Program rozvoje venkova 2014-2020 platí až do 2022 – přechodné období</a:t>
            </a:r>
          </a:p>
        </p:txBody>
      </p:sp>
      <p:sp>
        <p:nvSpPr>
          <p:cNvPr id="28675" name="Zástupný symbol pro obsah 2"/>
          <p:cNvSpPr>
            <a:spLocks noGrp="1"/>
          </p:cNvSpPr>
          <p:nvPr>
            <p:ph sz="quarter" idx="13"/>
          </p:nvPr>
        </p:nvSpPr>
        <p:spPr>
          <a:xfrm>
            <a:off x="933450" y="2098675"/>
            <a:ext cx="22982238" cy="10606088"/>
          </a:xfrm>
        </p:spPr>
        <p:txBody>
          <a:bodyPr>
            <a:normAutofit/>
          </a:bodyPr>
          <a:lstStyle/>
          <a:p>
            <a:pPr lvl="1" eaLnBrk="1" hangingPunct="1">
              <a:spcBef>
                <a:spcPts val="0"/>
              </a:spcBef>
              <a:spcAft>
                <a:spcPts val="600"/>
              </a:spcAft>
              <a:defRPr/>
            </a:pPr>
            <a:r>
              <a:rPr lang="cs-CZ" sz="3600" b="1" u="sng" dirty="0"/>
              <a:t>Operace 4.1.1 Investice do zemědělských podniků</a:t>
            </a:r>
            <a:r>
              <a:rPr lang="cs-CZ" sz="3600" b="1" dirty="0"/>
              <a:t>: </a:t>
            </a:r>
          </a:p>
          <a:p>
            <a:pPr lvl="1" eaLnBrk="1" hangingPunct="1">
              <a:spcBef>
                <a:spcPts val="0"/>
              </a:spcBef>
              <a:spcAft>
                <a:spcPts val="600"/>
              </a:spcAft>
              <a:buFont typeface="Arial" panose="020B0604020202020204" pitchFamily="34" charset="0"/>
              <a:buChar char="•"/>
              <a:defRPr/>
            </a:pPr>
            <a:r>
              <a:rPr lang="cs-CZ" sz="3600" dirty="0"/>
              <a:t>podpora investic do skladovacích prostor, nosných konstrukcí, speciálních strojů</a:t>
            </a:r>
          </a:p>
          <a:p>
            <a:pPr lvl="1" eaLnBrk="1" hangingPunct="1">
              <a:spcBef>
                <a:spcPts val="0"/>
              </a:spcBef>
              <a:spcAft>
                <a:spcPts val="600"/>
              </a:spcAft>
              <a:buFont typeface="Arial" panose="020B0604020202020204" pitchFamily="34" charset="0"/>
              <a:buChar char="•"/>
              <a:defRPr/>
            </a:pPr>
            <a:r>
              <a:rPr lang="cs-CZ" sz="3600" b="1" dirty="0"/>
              <a:t>na vinnou révu </a:t>
            </a:r>
            <a:r>
              <a:rPr lang="cs-CZ" sz="3600" dirty="0"/>
              <a:t>lze žádat v záměrech </a:t>
            </a:r>
            <a:r>
              <a:rPr lang="cs-CZ" sz="3600" i="1" dirty="0"/>
              <a:t>m) projekty do 2 000 000 Kč včetně a zároveň žadatel hospodaří na maximálně 150 ha; vinná réva </a:t>
            </a:r>
            <a:r>
              <a:rPr lang="cs-CZ" sz="3600" dirty="0"/>
              <a:t>a </a:t>
            </a:r>
            <a:r>
              <a:rPr lang="cs-CZ" sz="3600" i="1" dirty="0"/>
              <a:t>n) projekty do 30 000 000 Kč; vinná réva</a:t>
            </a:r>
          </a:p>
          <a:p>
            <a:pPr lvl="1" eaLnBrk="1" hangingPunct="1">
              <a:spcBef>
                <a:spcPts val="0"/>
              </a:spcBef>
              <a:spcAft>
                <a:spcPts val="600"/>
              </a:spcAft>
              <a:buFont typeface="Arial" panose="020B0604020202020204" pitchFamily="34" charset="0"/>
              <a:buChar char="•"/>
              <a:defRPr/>
            </a:pPr>
            <a:r>
              <a:rPr lang="cs-CZ" sz="3600" dirty="0"/>
              <a:t>způsobilým žadatelem zemědělský podnikatel (FO/PO), v případě záměru m) musí žadatel zároveň splňovat definici MSP</a:t>
            </a:r>
          </a:p>
          <a:p>
            <a:pPr lvl="1" eaLnBrk="1" hangingPunct="1">
              <a:spcBef>
                <a:spcPts val="0"/>
              </a:spcBef>
              <a:spcAft>
                <a:spcPts val="600"/>
              </a:spcAft>
              <a:buFont typeface="Arial" panose="020B0604020202020204" pitchFamily="34" charset="0"/>
              <a:buChar char="•"/>
              <a:defRPr/>
            </a:pPr>
            <a:r>
              <a:rPr lang="cs-CZ" sz="3600" dirty="0"/>
              <a:t>míra dotace je 50 % výdajů, ze kterých je stanovena dotace, + 5 % pro mladé začínající zemědělce, + 5 % pro ekologické zemědělce</a:t>
            </a:r>
          </a:p>
          <a:p>
            <a:pPr marL="360363" lvl="1" indent="0" eaLnBrk="1" hangingPunct="1">
              <a:spcBef>
                <a:spcPts val="0"/>
              </a:spcBef>
              <a:spcAft>
                <a:spcPts val="600"/>
              </a:spcAft>
              <a:buFontTx/>
              <a:buNone/>
              <a:defRPr/>
            </a:pPr>
            <a:endParaRPr lang="cs-CZ" sz="3600" dirty="0"/>
          </a:p>
          <a:p>
            <a:pPr lvl="1" eaLnBrk="1" hangingPunct="1">
              <a:spcBef>
                <a:spcPts val="0"/>
              </a:spcBef>
              <a:spcAft>
                <a:spcPts val="600"/>
              </a:spcAft>
              <a:defRPr/>
            </a:pPr>
            <a:r>
              <a:rPr lang="cs-CZ" sz="3600" b="1" u="sng" dirty="0"/>
              <a:t>Operace 4.2.1 Zpracování a uvádění na trh zemědělských produktů</a:t>
            </a:r>
            <a:r>
              <a:rPr lang="cs-CZ" sz="3600" b="1" dirty="0"/>
              <a:t>: </a:t>
            </a:r>
          </a:p>
          <a:p>
            <a:pPr lvl="1" eaLnBrk="1" hangingPunct="1">
              <a:spcBef>
                <a:spcPts val="0"/>
              </a:spcBef>
              <a:spcAft>
                <a:spcPts val="600"/>
              </a:spcAft>
              <a:buFont typeface="Arial" panose="020B0604020202020204" pitchFamily="34" charset="0"/>
              <a:buChar char="•"/>
              <a:defRPr/>
            </a:pPr>
            <a:r>
              <a:rPr lang="cs-CZ" sz="3600" dirty="0"/>
              <a:t>podpora investic do zařízení, která souvisejí se zpracováním zemědělských produktů a uvedením výrobků na trh</a:t>
            </a:r>
          </a:p>
          <a:p>
            <a:pPr lvl="1" eaLnBrk="1" hangingPunct="1">
              <a:spcBef>
                <a:spcPts val="0"/>
              </a:spcBef>
              <a:spcAft>
                <a:spcPts val="600"/>
              </a:spcAft>
              <a:buFont typeface="Arial" panose="020B0604020202020204" pitchFamily="34" charset="0"/>
              <a:buChar char="•"/>
              <a:defRPr/>
            </a:pPr>
            <a:r>
              <a:rPr lang="cs-CZ" sz="3600" dirty="0"/>
              <a:t>3 záměry: a) Zemědělské podniky MSP, b) Zpracovatelské podniky MSP, d) Zpracovatelské + zemědělské podniky velké</a:t>
            </a:r>
          </a:p>
          <a:p>
            <a:pPr lvl="1" eaLnBrk="1" hangingPunct="1">
              <a:spcBef>
                <a:spcPts val="0"/>
              </a:spcBef>
              <a:spcAft>
                <a:spcPts val="600"/>
              </a:spcAft>
              <a:buFont typeface="Arial" panose="020B0604020202020204" pitchFamily="34" charset="0"/>
              <a:buChar char="•"/>
              <a:defRPr/>
            </a:pPr>
            <a:r>
              <a:rPr lang="pl-PL" sz="3600" dirty="0"/>
              <a:t>míra dotace 50 % výdajů, ze kterých je stanovena dotace, výdaje na jeden projekt od 100 000 Kč do 75 000 000 Kč</a:t>
            </a:r>
          </a:p>
          <a:p>
            <a:pPr marL="360363" lvl="1" indent="0" eaLnBrk="1" hangingPunct="1">
              <a:spcBef>
                <a:spcPts val="0"/>
              </a:spcBef>
              <a:spcAft>
                <a:spcPts val="600"/>
              </a:spcAft>
              <a:buFontTx/>
              <a:buNone/>
              <a:defRPr/>
            </a:pPr>
            <a:endParaRPr lang="pl-PL" sz="4000" dirty="0"/>
          </a:p>
          <a:p>
            <a:pPr marL="360363" lvl="1" indent="0" algn="ctr" eaLnBrk="1" hangingPunct="1">
              <a:spcBef>
                <a:spcPts val="0"/>
              </a:spcBef>
              <a:spcAft>
                <a:spcPts val="600"/>
              </a:spcAft>
              <a:buFontTx/>
              <a:buNone/>
              <a:defRPr/>
            </a:pPr>
            <a:endParaRPr lang="pl-PL" sz="4400" b="1" dirty="0"/>
          </a:p>
          <a:p>
            <a:pPr marL="360363" lvl="1" indent="0" algn="ctr" eaLnBrk="1" hangingPunct="1">
              <a:spcBef>
                <a:spcPts val="0"/>
              </a:spcBef>
              <a:spcAft>
                <a:spcPts val="600"/>
              </a:spcAft>
              <a:buFontTx/>
              <a:buNone/>
              <a:defRPr/>
            </a:pPr>
            <a:r>
              <a:rPr lang="pl-PL" sz="4400" b="1" dirty="0"/>
              <a:t>Termín příštího příjmu žádostí (12. kolo) je plánován od 15. 6. 2021 do 13. 7. 2021</a:t>
            </a:r>
            <a:endParaRPr lang="cs-CZ" sz="4400" b="1" dirty="0"/>
          </a:p>
        </p:txBody>
      </p:sp>
    </p:spTree>
    <p:extLst>
      <p:ext uri="{BB962C8B-B14F-4D97-AF65-F5344CB8AC3E}">
        <p14:creationId xmlns:p14="http://schemas.microsoft.com/office/powerpoint/2010/main" val="2576420485"/>
      </p:ext>
    </p:extLst>
  </p:cSld>
  <p:clrMapOvr>
    <a:masterClrMapping/>
  </p:clrMapOvr>
</p:sld>
</file>

<file path=ppt/theme/theme1.xml><?xml version="1.0" encoding="utf-8"?>
<a:theme xmlns:a="http://schemas.openxmlformats.org/drawingml/2006/main" name="MZe - Krajina a půda - 16:9">
  <a:themeElements>
    <a:clrScheme name="MZe - Krajina a půda">
      <a:dk1>
        <a:sysClr val="windowText" lastClr="000000"/>
      </a:dk1>
      <a:lt1>
        <a:sysClr val="window" lastClr="FFFFFF"/>
      </a:lt1>
      <a:dk2>
        <a:srgbClr val="1D1D1B"/>
      </a:dk2>
      <a:lt2>
        <a:srgbClr val="C6C6C6"/>
      </a:lt2>
      <a:accent1>
        <a:srgbClr val="856351"/>
      </a:accent1>
      <a:accent2>
        <a:srgbClr val="CDCE00"/>
      </a:accent2>
      <a:accent3>
        <a:srgbClr val="005C2B"/>
      </a:accent3>
      <a:accent4>
        <a:srgbClr val="98D0BF"/>
      </a:accent4>
      <a:accent5>
        <a:srgbClr val="608397"/>
      </a:accent5>
      <a:accent6>
        <a:srgbClr val="F49712"/>
      </a:accent6>
      <a:hlink>
        <a:srgbClr val="005C2B"/>
      </a:hlink>
      <a:folHlink>
        <a:srgbClr val="005C2B"/>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KrajinaPuda_16x9.potx" id="{DD48072E-FFB1-4111-AB9C-B481BCF4D25D}" vid="{D680B404-17A5-4130-B31E-5DA0FFDBE08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MZE_Prez_KrajinaAPuda_16x9</Template>
  <TotalTime>0</TotalTime>
  <Words>1942</Words>
  <Application>Microsoft Office PowerPoint</Application>
  <PresentationFormat>Vlastní</PresentationFormat>
  <Paragraphs>135</Paragraphs>
  <Slides>12</Slides>
  <Notes>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Gill Sans MT</vt:lpstr>
      <vt:lpstr>Wingdings</vt:lpstr>
      <vt:lpstr>MZe - Krajina a půda - 16:9</vt:lpstr>
      <vt:lpstr>Společná zemědělská politika (SZP)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Program rozvoje venkova 2014-2020 platí až do 2022 – přechodné období</vt:lpstr>
      <vt:lpstr>NÁRODNÍ DOTACE</vt:lpstr>
      <vt:lpstr>Prezentace aplikace PowerPoint</vt:lpstr>
      <vt:lpstr>DĚKUJEME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2020-10-07T13:37:01Z</dcterms:created>
  <dcterms:modified xsi:type="dcterms:W3CDTF">2021-04-21T07:28:53Z</dcterms:modified>
</cp:coreProperties>
</file>